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386" r:id="rId4"/>
    <p:sldId id="391" r:id="rId5"/>
    <p:sldId id="278" r:id="rId6"/>
    <p:sldId id="402" r:id="rId7"/>
    <p:sldId id="401" r:id="rId8"/>
    <p:sldId id="395" r:id="rId9"/>
    <p:sldId id="399" r:id="rId10"/>
    <p:sldId id="397" r:id="rId11"/>
    <p:sldId id="398" r:id="rId12"/>
    <p:sldId id="404" r:id="rId13"/>
    <p:sldId id="392" r:id="rId14"/>
    <p:sldId id="400" r:id="rId15"/>
    <p:sldId id="406" r:id="rId16"/>
    <p:sldId id="271" r:id="rId17"/>
    <p:sldId id="396" r:id="rId18"/>
    <p:sldId id="405" r:id="rId19"/>
    <p:sldId id="26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D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D632AE-7BE8-4FA5-BEA6-33BF3BCA5141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B18072-7A2C-47A0-AE16-EDDA29836A3F}">
      <dgm:prSet phldrT="[Текст]"/>
      <dgm:spPr/>
      <dgm:t>
        <a:bodyPr/>
        <a:lstStyle/>
        <a:p>
          <a:r>
            <a:rPr lang="ru-RU" dirty="0"/>
            <a:t>Конкурсы</a:t>
          </a:r>
        </a:p>
      </dgm:t>
    </dgm:pt>
    <dgm:pt modelId="{3A2D9D5F-7E11-4F26-9029-3A1435A0465C}" type="parTrans" cxnId="{34D90C93-E6B2-4AE3-9842-2CC1D49CC8F7}">
      <dgm:prSet/>
      <dgm:spPr/>
      <dgm:t>
        <a:bodyPr/>
        <a:lstStyle/>
        <a:p>
          <a:endParaRPr lang="ru-RU"/>
        </a:p>
      </dgm:t>
    </dgm:pt>
    <dgm:pt modelId="{77252697-1C4C-4152-B2CE-9968F2059A20}" type="sibTrans" cxnId="{34D90C93-E6B2-4AE3-9842-2CC1D49CC8F7}">
      <dgm:prSet/>
      <dgm:spPr/>
      <dgm:t>
        <a:bodyPr/>
        <a:lstStyle/>
        <a:p>
          <a:endParaRPr lang="ru-RU"/>
        </a:p>
      </dgm:t>
    </dgm:pt>
    <dgm:pt modelId="{421C481D-458D-44CE-9310-4CEEDA298CB3}">
      <dgm:prSet phldrT="[Текст]"/>
      <dgm:spPr/>
      <dgm:t>
        <a:bodyPr/>
        <a:lstStyle/>
        <a:p>
          <a:r>
            <a:rPr lang="ru-RU" dirty="0"/>
            <a:t>Праздник</a:t>
          </a:r>
        </a:p>
      </dgm:t>
    </dgm:pt>
    <dgm:pt modelId="{202FD58B-92E0-4C06-B394-B34FA02C4C3E}" type="parTrans" cxnId="{60E2BDA0-3F69-4086-B19D-E2F292445896}">
      <dgm:prSet/>
      <dgm:spPr/>
      <dgm:t>
        <a:bodyPr/>
        <a:lstStyle/>
        <a:p>
          <a:endParaRPr lang="ru-RU"/>
        </a:p>
      </dgm:t>
    </dgm:pt>
    <dgm:pt modelId="{02729D8A-4049-41F5-9E12-E627FF561E7E}" type="sibTrans" cxnId="{60E2BDA0-3F69-4086-B19D-E2F292445896}">
      <dgm:prSet/>
      <dgm:spPr/>
      <dgm:t>
        <a:bodyPr/>
        <a:lstStyle/>
        <a:p>
          <a:endParaRPr lang="ru-RU"/>
        </a:p>
      </dgm:t>
    </dgm:pt>
    <dgm:pt modelId="{877C26E3-3AFC-4C23-ABC9-323837369813}">
      <dgm:prSet phldrT="[Текст]"/>
      <dgm:spPr/>
      <dgm:t>
        <a:bodyPr/>
        <a:lstStyle/>
        <a:p>
          <a:r>
            <a:rPr lang="ru-RU" dirty="0"/>
            <a:t>Конференция</a:t>
          </a:r>
        </a:p>
      </dgm:t>
    </dgm:pt>
    <dgm:pt modelId="{1A76F99B-D2AC-4F90-B2DA-14B1C18C942C}" type="parTrans" cxnId="{68BF9646-76E8-497D-A5D9-70498D5C56B5}">
      <dgm:prSet/>
      <dgm:spPr/>
      <dgm:t>
        <a:bodyPr/>
        <a:lstStyle/>
        <a:p>
          <a:endParaRPr lang="ru-RU"/>
        </a:p>
      </dgm:t>
    </dgm:pt>
    <dgm:pt modelId="{0D19513B-8398-48A4-8900-F50F8721B3C6}" type="sibTrans" cxnId="{68BF9646-76E8-497D-A5D9-70498D5C56B5}">
      <dgm:prSet/>
      <dgm:spPr/>
      <dgm:t>
        <a:bodyPr/>
        <a:lstStyle/>
        <a:p>
          <a:endParaRPr lang="ru-RU"/>
        </a:p>
      </dgm:t>
    </dgm:pt>
    <dgm:pt modelId="{F22C9898-FDAE-43F9-84A1-1FDCC174857B}">
      <dgm:prSet phldrT="[Текст]"/>
      <dgm:spPr/>
      <dgm:t>
        <a:bodyPr/>
        <a:lstStyle/>
        <a:p>
          <a:r>
            <a:rPr lang="ru-RU" dirty="0"/>
            <a:t>Игры</a:t>
          </a:r>
        </a:p>
      </dgm:t>
    </dgm:pt>
    <dgm:pt modelId="{AFB7DDC3-FAD8-4B93-BDF8-2E7915D8A1B5}" type="parTrans" cxnId="{37FABD0F-BF9D-4380-8D15-5D392FDA85EF}">
      <dgm:prSet/>
      <dgm:spPr/>
      <dgm:t>
        <a:bodyPr/>
        <a:lstStyle/>
        <a:p>
          <a:endParaRPr lang="ru-RU"/>
        </a:p>
      </dgm:t>
    </dgm:pt>
    <dgm:pt modelId="{D1E63951-3A2F-4DF3-974F-7D91F457EBAD}" type="sibTrans" cxnId="{37FABD0F-BF9D-4380-8D15-5D392FDA85EF}">
      <dgm:prSet/>
      <dgm:spPr/>
      <dgm:t>
        <a:bodyPr/>
        <a:lstStyle/>
        <a:p>
          <a:endParaRPr lang="ru-RU"/>
        </a:p>
      </dgm:t>
    </dgm:pt>
    <dgm:pt modelId="{5C2A5A8E-D473-40B2-94DA-8D91C5624C9C}" type="pres">
      <dgm:prSet presAssocID="{0BD632AE-7BE8-4FA5-BEA6-33BF3BCA5141}" presName="Name0" presStyleCnt="0">
        <dgm:presLayoutVars>
          <dgm:dir/>
        </dgm:presLayoutVars>
      </dgm:prSet>
      <dgm:spPr/>
    </dgm:pt>
    <dgm:pt modelId="{6D0EB443-1533-4C63-A162-53CBCD40209B}" type="pres">
      <dgm:prSet presAssocID="{B7B18072-7A2C-47A0-AE16-EDDA29836A3F}" presName="composite" presStyleCnt="0"/>
      <dgm:spPr/>
    </dgm:pt>
    <dgm:pt modelId="{40C0A615-3436-4739-933D-ADC81E26A4B8}" type="pres">
      <dgm:prSet presAssocID="{B7B18072-7A2C-47A0-AE16-EDDA29836A3F}" presName="Image" presStyleLbl="align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9F41255D-B89F-414E-8912-3FF9B9C1CD0A}" type="pres">
      <dgm:prSet presAssocID="{B7B18072-7A2C-47A0-AE16-EDDA29836A3F}" presName="Parent" presStyleLbl="revTx" presStyleIdx="0" presStyleCnt="4">
        <dgm:presLayoutVars>
          <dgm:bulletEnabled val="1"/>
        </dgm:presLayoutVars>
      </dgm:prSet>
      <dgm:spPr/>
    </dgm:pt>
    <dgm:pt modelId="{C6B7AE90-E29B-4D82-BB5A-699F4AD69FA1}" type="pres">
      <dgm:prSet presAssocID="{77252697-1C4C-4152-B2CE-9968F2059A20}" presName="sibTrans" presStyleCnt="0"/>
      <dgm:spPr/>
    </dgm:pt>
    <dgm:pt modelId="{7277B402-DC78-4B94-92CA-079AA766FE2C}" type="pres">
      <dgm:prSet presAssocID="{421C481D-458D-44CE-9310-4CEEDA298CB3}" presName="composite" presStyleCnt="0"/>
      <dgm:spPr/>
    </dgm:pt>
    <dgm:pt modelId="{5E8BCDAB-0224-4081-B2FC-50DE3AF86D1F}" type="pres">
      <dgm:prSet presAssocID="{421C481D-458D-44CE-9310-4CEEDA298CB3}" presName="Image" presStyleLbl="alignNode1" presStyleIdx="1" presStyleCnt="4" custScaleX="94666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03D52CDC-383D-4D04-8C22-727F65EA09A9}" type="pres">
      <dgm:prSet presAssocID="{421C481D-458D-44CE-9310-4CEEDA298CB3}" presName="Parent" presStyleLbl="revTx" presStyleIdx="1" presStyleCnt="4">
        <dgm:presLayoutVars>
          <dgm:bulletEnabled val="1"/>
        </dgm:presLayoutVars>
      </dgm:prSet>
      <dgm:spPr/>
    </dgm:pt>
    <dgm:pt modelId="{A76A302E-9D4C-4FB0-A205-61E57AA95138}" type="pres">
      <dgm:prSet presAssocID="{02729D8A-4049-41F5-9E12-E627FF561E7E}" presName="sibTrans" presStyleCnt="0"/>
      <dgm:spPr/>
    </dgm:pt>
    <dgm:pt modelId="{E93E8E45-DFBE-424E-8E0D-82279F8A6970}" type="pres">
      <dgm:prSet presAssocID="{877C26E3-3AFC-4C23-ABC9-323837369813}" presName="composite" presStyleCnt="0"/>
      <dgm:spPr/>
    </dgm:pt>
    <dgm:pt modelId="{9A6754F2-C02F-435B-B933-0F8196A27BBE}" type="pres">
      <dgm:prSet presAssocID="{877C26E3-3AFC-4C23-ABC9-323837369813}" presName="Image" presStyleLbl="alignNode1" presStyleIdx="2" presStyleCnt="4" custScaleX="94102" custScaleY="10835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0" t="-17365" r="-240" b="-32635"/>
          </a:stretch>
        </a:blipFill>
      </dgm:spPr>
    </dgm:pt>
    <dgm:pt modelId="{37A8E31C-F4A5-46F4-BC63-05E1CF59D6A9}" type="pres">
      <dgm:prSet presAssocID="{877C26E3-3AFC-4C23-ABC9-323837369813}" presName="Parent" presStyleLbl="revTx" presStyleIdx="2" presStyleCnt="4">
        <dgm:presLayoutVars>
          <dgm:bulletEnabled val="1"/>
        </dgm:presLayoutVars>
      </dgm:prSet>
      <dgm:spPr/>
    </dgm:pt>
    <dgm:pt modelId="{5B38C39E-B660-446C-A822-C0210E54F50F}" type="pres">
      <dgm:prSet presAssocID="{0D19513B-8398-48A4-8900-F50F8721B3C6}" presName="sibTrans" presStyleCnt="0"/>
      <dgm:spPr/>
    </dgm:pt>
    <dgm:pt modelId="{4BEC69A8-2D35-4A2A-97C8-04BACE327D58}" type="pres">
      <dgm:prSet presAssocID="{F22C9898-FDAE-43F9-84A1-1FDCC174857B}" presName="composite" presStyleCnt="0"/>
      <dgm:spPr/>
    </dgm:pt>
    <dgm:pt modelId="{C26826E8-11D6-43DF-8874-B451183B950E}" type="pres">
      <dgm:prSet presAssocID="{F22C9898-FDAE-43F9-84A1-1FDCC174857B}" presName="Image" presStyleLbl="alignNode1" presStyleIdx="3" presStyleCnt="4"/>
      <dgm:spPr/>
    </dgm:pt>
    <dgm:pt modelId="{5F31DAB8-D9AF-4130-AFFD-18DB0C02403F}" type="pres">
      <dgm:prSet presAssocID="{F22C9898-FDAE-43F9-84A1-1FDCC174857B}" presName="Parent" presStyleLbl="revTx" presStyleIdx="3" presStyleCnt="4">
        <dgm:presLayoutVars>
          <dgm:bulletEnabled val="1"/>
        </dgm:presLayoutVars>
      </dgm:prSet>
      <dgm:spPr/>
    </dgm:pt>
  </dgm:ptLst>
  <dgm:cxnLst>
    <dgm:cxn modelId="{37FABD0F-BF9D-4380-8D15-5D392FDA85EF}" srcId="{0BD632AE-7BE8-4FA5-BEA6-33BF3BCA5141}" destId="{F22C9898-FDAE-43F9-84A1-1FDCC174857B}" srcOrd="3" destOrd="0" parTransId="{AFB7DDC3-FAD8-4B93-BDF8-2E7915D8A1B5}" sibTransId="{D1E63951-3A2F-4DF3-974F-7D91F457EBAD}"/>
    <dgm:cxn modelId="{25F56719-7BCB-4353-A900-39C0F952CA28}" type="presOf" srcId="{877C26E3-3AFC-4C23-ABC9-323837369813}" destId="{37A8E31C-F4A5-46F4-BC63-05E1CF59D6A9}" srcOrd="0" destOrd="0" presId="urn:microsoft.com/office/officeart/2008/layout/PictureAccentBlocks"/>
    <dgm:cxn modelId="{96A0EB1D-1F45-42D0-97E5-CEA72A9FFCB2}" type="presOf" srcId="{F22C9898-FDAE-43F9-84A1-1FDCC174857B}" destId="{5F31DAB8-D9AF-4130-AFFD-18DB0C02403F}" srcOrd="0" destOrd="0" presId="urn:microsoft.com/office/officeart/2008/layout/PictureAccentBlocks"/>
    <dgm:cxn modelId="{0374231F-6C6C-4AAA-82EF-1D6904127553}" type="presOf" srcId="{B7B18072-7A2C-47A0-AE16-EDDA29836A3F}" destId="{9F41255D-B89F-414E-8912-3FF9B9C1CD0A}" srcOrd="0" destOrd="0" presId="urn:microsoft.com/office/officeart/2008/layout/PictureAccentBlocks"/>
    <dgm:cxn modelId="{68BF9646-76E8-497D-A5D9-70498D5C56B5}" srcId="{0BD632AE-7BE8-4FA5-BEA6-33BF3BCA5141}" destId="{877C26E3-3AFC-4C23-ABC9-323837369813}" srcOrd="2" destOrd="0" parTransId="{1A76F99B-D2AC-4F90-B2DA-14B1C18C942C}" sibTransId="{0D19513B-8398-48A4-8900-F50F8721B3C6}"/>
    <dgm:cxn modelId="{34D90C93-E6B2-4AE3-9842-2CC1D49CC8F7}" srcId="{0BD632AE-7BE8-4FA5-BEA6-33BF3BCA5141}" destId="{B7B18072-7A2C-47A0-AE16-EDDA29836A3F}" srcOrd="0" destOrd="0" parTransId="{3A2D9D5F-7E11-4F26-9029-3A1435A0465C}" sibTransId="{77252697-1C4C-4152-B2CE-9968F2059A20}"/>
    <dgm:cxn modelId="{60E2BDA0-3F69-4086-B19D-E2F292445896}" srcId="{0BD632AE-7BE8-4FA5-BEA6-33BF3BCA5141}" destId="{421C481D-458D-44CE-9310-4CEEDA298CB3}" srcOrd="1" destOrd="0" parTransId="{202FD58B-92E0-4C06-B394-B34FA02C4C3E}" sibTransId="{02729D8A-4049-41F5-9E12-E627FF561E7E}"/>
    <dgm:cxn modelId="{8B32FEA2-D95C-43AF-B205-AAFCDC7AB3D4}" type="presOf" srcId="{421C481D-458D-44CE-9310-4CEEDA298CB3}" destId="{03D52CDC-383D-4D04-8C22-727F65EA09A9}" srcOrd="0" destOrd="0" presId="urn:microsoft.com/office/officeart/2008/layout/PictureAccentBlocks"/>
    <dgm:cxn modelId="{955CFBD3-824C-455F-9FE2-7025B5D9E67D}" type="presOf" srcId="{0BD632AE-7BE8-4FA5-BEA6-33BF3BCA5141}" destId="{5C2A5A8E-D473-40B2-94DA-8D91C5624C9C}" srcOrd="0" destOrd="0" presId="urn:microsoft.com/office/officeart/2008/layout/PictureAccentBlocks"/>
    <dgm:cxn modelId="{51FCA8F3-8742-4813-B708-28C1324E7CD9}" type="presParOf" srcId="{5C2A5A8E-D473-40B2-94DA-8D91C5624C9C}" destId="{6D0EB443-1533-4C63-A162-53CBCD40209B}" srcOrd="0" destOrd="0" presId="urn:microsoft.com/office/officeart/2008/layout/PictureAccentBlocks"/>
    <dgm:cxn modelId="{FAB05937-8277-4622-B145-433CD90C59B6}" type="presParOf" srcId="{6D0EB443-1533-4C63-A162-53CBCD40209B}" destId="{40C0A615-3436-4739-933D-ADC81E26A4B8}" srcOrd="0" destOrd="0" presId="urn:microsoft.com/office/officeart/2008/layout/PictureAccentBlocks"/>
    <dgm:cxn modelId="{04B5200A-88E9-4281-AC18-B2B9FFCEE2F1}" type="presParOf" srcId="{6D0EB443-1533-4C63-A162-53CBCD40209B}" destId="{9F41255D-B89F-414E-8912-3FF9B9C1CD0A}" srcOrd="1" destOrd="0" presId="urn:microsoft.com/office/officeart/2008/layout/PictureAccentBlocks"/>
    <dgm:cxn modelId="{8CF6073D-1D23-44A1-A762-5EB7A446B155}" type="presParOf" srcId="{5C2A5A8E-D473-40B2-94DA-8D91C5624C9C}" destId="{C6B7AE90-E29B-4D82-BB5A-699F4AD69FA1}" srcOrd="1" destOrd="0" presId="urn:microsoft.com/office/officeart/2008/layout/PictureAccentBlocks"/>
    <dgm:cxn modelId="{EDAFDA3A-B09A-44DD-ADDD-42F68D87D09F}" type="presParOf" srcId="{5C2A5A8E-D473-40B2-94DA-8D91C5624C9C}" destId="{7277B402-DC78-4B94-92CA-079AA766FE2C}" srcOrd="2" destOrd="0" presId="urn:microsoft.com/office/officeart/2008/layout/PictureAccentBlocks"/>
    <dgm:cxn modelId="{6A20978F-45B4-488A-846D-5221C6ADBFAD}" type="presParOf" srcId="{7277B402-DC78-4B94-92CA-079AA766FE2C}" destId="{5E8BCDAB-0224-4081-B2FC-50DE3AF86D1F}" srcOrd="0" destOrd="0" presId="urn:microsoft.com/office/officeart/2008/layout/PictureAccentBlocks"/>
    <dgm:cxn modelId="{0B026B1F-4191-401C-988F-EE1FA2D59F6E}" type="presParOf" srcId="{7277B402-DC78-4B94-92CA-079AA766FE2C}" destId="{03D52CDC-383D-4D04-8C22-727F65EA09A9}" srcOrd="1" destOrd="0" presId="urn:microsoft.com/office/officeart/2008/layout/PictureAccentBlocks"/>
    <dgm:cxn modelId="{63623632-1B6B-47B2-B35F-0AE20ED92329}" type="presParOf" srcId="{5C2A5A8E-D473-40B2-94DA-8D91C5624C9C}" destId="{A76A302E-9D4C-4FB0-A205-61E57AA95138}" srcOrd="3" destOrd="0" presId="urn:microsoft.com/office/officeart/2008/layout/PictureAccentBlocks"/>
    <dgm:cxn modelId="{CD211DD4-DD40-457E-88BC-CE423356CD28}" type="presParOf" srcId="{5C2A5A8E-D473-40B2-94DA-8D91C5624C9C}" destId="{E93E8E45-DFBE-424E-8E0D-82279F8A6970}" srcOrd="4" destOrd="0" presId="urn:microsoft.com/office/officeart/2008/layout/PictureAccentBlocks"/>
    <dgm:cxn modelId="{AEEC0030-19A6-4676-B369-C10DBCC188B5}" type="presParOf" srcId="{E93E8E45-DFBE-424E-8E0D-82279F8A6970}" destId="{9A6754F2-C02F-435B-B933-0F8196A27BBE}" srcOrd="0" destOrd="0" presId="urn:microsoft.com/office/officeart/2008/layout/PictureAccentBlocks"/>
    <dgm:cxn modelId="{4FD61A7F-372E-4BB6-A7EB-7B180D5177A5}" type="presParOf" srcId="{E93E8E45-DFBE-424E-8E0D-82279F8A6970}" destId="{37A8E31C-F4A5-46F4-BC63-05E1CF59D6A9}" srcOrd="1" destOrd="0" presId="urn:microsoft.com/office/officeart/2008/layout/PictureAccentBlocks"/>
    <dgm:cxn modelId="{AE1B4D61-C1B0-4E60-88E3-D24F26E6304C}" type="presParOf" srcId="{5C2A5A8E-D473-40B2-94DA-8D91C5624C9C}" destId="{5B38C39E-B660-446C-A822-C0210E54F50F}" srcOrd="5" destOrd="0" presId="urn:microsoft.com/office/officeart/2008/layout/PictureAccentBlocks"/>
    <dgm:cxn modelId="{76979F92-C116-4ADF-BEF1-B43330891CFA}" type="presParOf" srcId="{5C2A5A8E-D473-40B2-94DA-8D91C5624C9C}" destId="{4BEC69A8-2D35-4A2A-97C8-04BACE327D58}" srcOrd="6" destOrd="0" presId="urn:microsoft.com/office/officeart/2008/layout/PictureAccentBlocks"/>
    <dgm:cxn modelId="{4994EE2F-D89A-4E6E-A434-9B326CF15035}" type="presParOf" srcId="{4BEC69A8-2D35-4A2A-97C8-04BACE327D58}" destId="{C26826E8-11D6-43DF-8874-B451183B950E}" srcOrd="0" destOrd="0" presId="urn:microsoft.com/office/officeart/2008/layout/PictureAccentBlocks"/>
    <dgm:cxn modelId="{0F102BAB-098D-4118-AE68-011316F51C9E}" type="presParOf" srcId="{4BEC69A8-2D35-4A2A-97C8-04BACE327D58}" destId="{5F31DAB8-D9AF-4130-AFFD-18DB0C02403F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0A615-3436-4739-933D-ADC81E26A4B8}">
      <dsp:nvSpPr>
        <dsp:cNvPr id="0" name=""/>
        <dsp:cNvSpPr/>
      </dsp:nvSpPr>
      <dsp:spPr>
        <a:xfrm>
          <a:off x="558165" y="2619797"/>
          <a:ext cx="2070189" cy="20701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1255D-B89F-414E-8912-3FF9B9C1CD0A}">
      <dsp:nvSpPr>
        <dsp:cNvPr id="0" name=""/>
        <dsp:cNvSpPr/>
      </dsp:nvSpPr>
      <dsp:spPr>
        <a:xfrm rot="16200000">
          <a:off x="-683948" y="3447873"/>
          <a:ext cx="2070189" cy="414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b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Конкурсы</a:t>
          </a:r>
        </a:p>
      </dsp:txBody>
      <dsp:txXfrm>
        <a:off x="-683948" y="3447873"/>
        <a:ext cx="2070189" cy="414037"/>
      </dsp:txXfrm>
    </dsp:sp>
    <dsp:sp modelId="{5E8BCDAB-0224-4081-B2FC-50DE3AF86D1F}">
      <dsp:nvSpPr>
        <dsp:cNvPr id="0" name=""/>
        <dsp:cNvSpPr/>
      </dsp:nvSpPr>
      <dsp:spPr>
        <a:xfrm>
          <a:off x="3097937" y="2619797"/>
          <a:ext cx="1959765" cy="2070189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D52CDC-383D-4D04-8C22-727F65EA09A9}">
      <dsp:nvSpPr>
        <dsp:cNvPr id="0" name=""/>
        <dsp:cNvSpPr/>
      </dsp:nvSpPr>
      <dsp:spPr>
        <a:xfrm rot="16200000">
          <a:off x="1800611" y="3447873"/>
          <a:ext cx="2070189" cy="414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b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Праздник</a:t>
          </a:r>
        </a:p>
      </dsp:txBody>
      <dsp:txXfrm>
        <a:off x="1800611" y="3447873"/>
        <a:ext cx="2070189" cy="414037"/>
      </dsp:txXfrm>
    </dsp:sp>
    <dsp:sp modelId="{9A6754F2-C02F-435B-B933-0F8196A27BBE}">
      <dsp:nvSpPr>
        <dsp:cNvPr id="0" name=""/>
        <dsp:cNvSpPr/>
      </dsp:nvSpPr>
      <dsp:spPr>
        <a:xfrm>
          <a:off x="3103775" y="95905"/>
          <a:ext cx="1948089" cy="2243174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0" t="-17365" r="-240" b="-32635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8E31C-F4A5-46F4-BC63-05E1CF59D6A9}">
      <dsp:nvSpPr>
        <dsp:cNvPr id="0" name=""/>
        <dsp:cNvSpPr/>
      </dsp:nvSpPr>
      <dsp:spPr>
        <a:xfrm rot="16200000">
          <a:off x="1800611" y="1010473"/>
          <a:ext cx="2070189" cy="414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b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Конференция</a:t>
          </a:r>
        </a:p>
      </dsp:txBody>
      <dsp:txXfrm>
        <a:off x="1800611" y="1010473"/>
        <a:ext cx="2070189" cy="414037"/>
      </dsp:txXfrm>
    </dsp:sp>
    <dsp:sp modelId="{C26826E8-11D6-43DF-8874-B451183B950E}">
      <dsp:nvSpPr>
        <dsp:cNvPr id="0" name=""/>
        <dsp:cNvSpPr/>
      </dsp:nvSpPr>
      <dsp:spPr>
        <a:xfrm>
          <a:off x="5466235" y="182397"/>
          <a:ext cx="2070189" cy="2070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1DAB8-D9AF-4130-AFFD-18DB0C02403F}">
      <dsp:nvSpPr>
        <dsp:cNvPr id="0" name=""/>
        <dsp:cNvSpPr/>
      </dsp:nvSpPr>
      <dsp:spPr>
        <a:xfrm rot="16200000">
          <a:off x="4224121" y="1010473"/>
          <a:ext cx="2070189" cy="414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b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Игры</a:t>
          </a:r>
        </a:p>
      </dsp:txBody>
      <dsp:txXfrm>
        <a:off x="4224121" y="1010473"/>
        <a:ext cx="2070189" cy="414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FDDBE-9603-4429-A14B-C62EABF9532E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6FCED-B4BD-40F9-B469-1308E7D110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23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>
            <a:extLst>
              <a:ext uri="{FF2B5EF4-FFF2-40B4-BE49-F238E27FC236}">
                <a16:creationId xmlns:a16="http://schemas.microsoft.com/office/drawing/2014/main" id="{7B4E05E9-11EE-4D1B-9A9E-B18BC3BFC5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algn="l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algn="l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algn="l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F0C417C-2506-404C-8CBC-DC5991366495}" type="slidenum">
              <a:rPr lang="ru-RU" altLang="ru-RU"/>
              <a:pPr algn="r" eaLnBrk="1" hangingPunct="1">
                <a:spcBef>
                  <a:spcPct val="0"/>
                </a:spcBef>
              </a:pPr>
              <a:t>1</a:t>
            </a:fld>
            <a:endParaRPr lang="ru-RU" altLang="ru-RU"/>
          </a:p>
        </p:txBody>
      </p:sp>
      <p:sp>
        <p:nvSpPr>
          <p:cNvPr id="25603" name="Text Box 1">
            <a:extLst>
              <a:ext uri="{FF2B5EF4-FFF2-40B4-BE49-F238E27FC236}">
                <a16:creationId xmlns:a16="http://schemas.microsoft.com/office/drawing/2014/main" id="{4E801A81-D2C4-46C6-BAF9-D891CEEBB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28E052-4FE9-4994-BAB0-A8B7E65863CA}" type="slidenum">
              <a:rPr lang="ru-RU" altLang="ru-RU"/>
              <a:pPr algn="r" eaLnBrk="1" hangingPunct="1">
                <a:spcBef>
                  <a:spcPct val="0"/>
                </a:spcBef>
              </a:pPr>
              <a:t>1</a:t>
            </a:fld>
            <a:endParaRPr lang="ru-RU" altLang="ru-RU"/>
          </a:p>
        </p:txBody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D66E881-40E9-4261-95CC-4F678186A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8CC5117-5964-47F9-9B5E-82C08A690975}" type="slidenum">
              <a:rPr lang="ru-RU" altLang="ru-RU">
                <a:solidFill>
                  <a:srgbClr val="333300"/>
                </a:solidFill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25605" name="Text Box 3">
            <a:extLst>
              <a:ext uri="{FF2B5EF4-FFF2-40B4-BE49-F238E27FC236}">
                <a16:creationId xmlns:a16="http://schemas.microsoft.com/office/drawing/2014/main" id="{CF4F14B3-4F32-4E50-ADB9-D8D770735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5606" name="Rectangle 4">
            <a:extLst>
              <a:ext uri="{FF2B5EF4-FFF2-40B4-BE49-F238E27FC236}">
                <a16:creationId xmlns:a16="http://schemas.microsoft.com/office/drawing/2014/main" id="{AD5224DE-E420-4AA8-BA69-E6E068AE541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eaLnBrk="1" hangingPunct="1"/>
            <a:fld id="{379AD256-E82C-4EC8-A743-4D972BAC632E}" type="slidenum">
              <a:rPr lang="ru-RU" altLang="ru-RU" sz="1200">
                <a:solidFill>
                  <a:srgbClr val="000000"/>
                </a:solidFill>
              </a:rPr>
              <a:pPr eaLnBrk="1" hangingPunct="1"/>
              <a:t>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r" eaLnBrk="1" hangingPunct="1"/>
            <a:fld id="{1671C161-1EF9-49FC-858D-BD865D6B5324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662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203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269FA-68F8-4A61-92A7-1C5FA9B0371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7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:a16="http://schemas.microsoft.com/office/drawing/2014/main" id="{95DB4C44-1834-4D4E-AD0C-1644737EC5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>
            <a:extLst>
              <a:ext uri="{FF2B5EF4-FFF2-40B4-BE49-F238E27FC236}">
                <a16:creationId xmlns:a16="http://schemas.microsoft.com/office/drawing/2014/main" id="{3CBA26AB-C877-4710-B240-BC923149E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/>
              <a:t>Неизменно ежегодно проводится литературно-музыкальный праздник, подготовленный по произведениям В.Д.Берестова, с участием обучающихся разных классов. На премьеры этих театрализованных композиций приходят как родители обучающихся, так и почетные гости школы: дочь писателя – Марина Валентиновна Берестова и другие современные деятели культуры из его окружения. Каждый год тематика праздника меняется, что возможно благодаря разнообразным интересам и богатому культурному наследию В.Д.Берестова. Этот праздник часто становится венцом разных активностей – тематических конкурсов, игр и т.п. </a:t>
            </a:r>
          </a:p>
          <a:p>
            <a:r>
              <a:rPr lang="ru-RU" altLang="ru-RU"/>
              <a:t> </a:t>
            </a:r>
          </a:p>
          <a:p>
            <a:r>
              <a:rPr lang="ru-RU" altLang="ru-RU"/>
              <a:t>Другое направление связано с привлечением научной общественности и ориентировано на старшеклассников, студентов, аспирантов, преподавателей школы и вуза, сотрудников музеев, библиотек, издательств. </a:t>
            </a:r>
          </a:p>
          <a:p>
            <a:r>
              <a:rPr lang="ru-RU" altLang="ru-RU"/>
              <a:t> </a:t>
            </a:r>
          </a:p>
          <a:p>
            <a:r>
              <a:rPr lang="ru-RU" altLang="ru-RU"/>
              <a:t>Одновременно это мероприятия является своего рода подведением итогов работы школьного музея «В.Д. Берестов и его окружение» и других заинтересованных лиц (организаций) в течение года по разным направлениям, связанным с освоением творчества В.Д. Берестова. </a:t>
            </a:r>
          </a:p>
          <a:p>
            <a:r>
              <a:rPr lang="ru-RU" altLang="ru-RU"/>
              <a:t> </a:t>
            </a:r>
          </a:p>
        </p:txBody>
      </p:sp>
      <p:sp>
        <p:nvSpPr>
          <p:cNvPr id="7172" name="Номер слайда 3">
            <a:extLst>
              <a:ext uri="{FF2B5EF4-FFF2-40B4-BE49-F238E27FC236}">
                <a16:creationId xmlns:a16="http://schemas.microsoft.com/office/drawing/2014/main" id="{D490DFF9-653B-4A0E-9D02-3103FC5BB0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2F5CABB-5909-4293-A53E-BA8D272B5750}" type="slidenum">
              <a:rPr lang="ru-RU" altLang="ru-RU" sz="1200" smtClean="0"/>
              <a:pPr/>
              <a:t>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41C0B917-0CE8-4BEA-8E26-6919224E15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8BB93E9-7BF3-4266-ACBF-BF3FFB957F08}" type="slidenum">
              <a:rPr lang="ru-RU" altLang="ru-RU" sz="1200"/>
              <a:pPr eaLnBrk="1" hangingPunct="1"/>
              <a:t>8</a:t>
            </a:fld>
            <a:endParaRPr lang="ru-RU" altLang="ru-RU" sz="1200"/>
          </a:p>
        </p:txBody>
      </p:sp>
      <p:sp>
        <p:nvSpPr>
          <p:cNvPr id="9219" name="Rectangle 10">
            <a:extLst>
              <a:ext uri="{FF2B5EF4-FFF2-40B4-BE49-F238E27FC236}">
                <a16:creationId xmlns:a16="http://schemas.microsoft.com/office/drawing/2014/main" id="{F1C67AB2-E1EF-4054-AB66-22C4336C2CB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defTabSz="449263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7127A6D-2B99-4723-BBE3-1FF75301475D}" type="slidenum">
              <a:rPr lang="ru-RU" altLang="ru-RU">
                <a:cs typeface="Lucida Sans Unicode" panose="020B0602030504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>
              <a:cs typeface="Lucida Sans Unicode" panose="020B0602030504020204" pitchFamily="34" charset="0"/>
            </a:endParaRPr>
          </a:p>
        </p:txBody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573DE5F7-9A2D-4476-8A71-571FE022C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ED036D-E544-4EC9-B255-1450AFB17A41}" type="slidenum">
              <a:rPr lang="ru-RU" altLang="ru-RU">
                <a:cs typeface="Lucida Sans Unicode" panose="020B0602030504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>
              <a:cs typeface="Lucida Sans Unicode" panose="020B0602030504020204" pitchFamily="34" charset="0"/>
            </a:endParaRPr>
          </a:p>
        </p:txBody>
      </p:sp>
      <p:sp>
        <p:nvSpPr>
          <p:cNvPr id="9221" name="Text Box 3">
            <a:extLst>
              <a:ext uri="{FF2B5EF4-FFF2-40B4-BE49-F238E27FC236}">
                <a16:creationId xmlns:a16="http://schemas.microsoft.com/office/drawing/2014/main" id="{82424A41-06DA-4CA3-9235-C1B91B21A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A1DDB3-EB6F-404F-A4E2-588FC1A4A70E}" type="slidenum">
              <a:rPr lang="ru-RU" altLang="ru-RU">
                <a:solidFill>
                  <a:srgbClr val="333300"/>
                </a:solidFill>
                <a:cs typeface="Lucida Sans Unicode" panose="020B0602030504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>
              <a:solidFill>
                <a:srgbClr val="3333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9222" name="Text Box 4">
            <a:extLst>
              <a:ext uri="{FF2B5EF4-FFF2-40B4-BE49-F238E27FC236}">
                <a16:creationId xmlns:a16="http://schemas.microsoft.com/office/drawing/2014/main" id="{2017DE37-FFB6-411B-900D-9C8243FD4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solidFill>
                <a:schemeClr val="bg1"/>
              </a:solidFill>
              <a:cs typeface="Lucida Sans Unicode" panose="020B0602030504020204" pitchFamily="34" charset="0"/>
            </a:endParaRPr>
          </a:p>
        </p:txBody>
      </p:sp>
      <p:sp>
        <p:nvSpPr>
          <p:cNvPr id="9223" name="Rectangle 5">
            <a:extLst>
              <a:ext uri="{FF2B5EF4-FFF2-40B4-BE49-F238E27FC236}">
                <a16:creationId xmlns:a16="http://schemas.microsoft.com/office/drawing/2014/main" id="{32891F86-0D11-4145-BA45-1C08C1BCCB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20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algn="l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algn="l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algn="l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algn="l" eaLnBrk="0" hangingPunct="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EA9E1C-953D-4C36-86A1-6F0C13633C83}" type="slidenum">
              <a:rPr lang="ru-RU" altLang="ru-RU" smtClean="0"/>
              <a:pPr algn="r" eaLnBrk="1" hangingPunct="1">
                <a:spcBef>
                  <a:spcPct val="0"/>
                </a:spcBef>
              </a:pPr>
              <a:t>16</a:t>
            </a:fld>
            <a:endParaRPr lang="ru-RU" altLang="ru-RU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</a:pPr>
            <a:fld id="{4DF30BD1-37F0-441F-994F-2B5F18210FA2}" type="slidenum">
              <a:rPr lang="ru-RU" altLang="ru-RU"/>
              <a:pPr algn="r" defTabSz="914400" eaLnBrk="1" hangingPunct="1">
                <a:spcBef>
                  <a:spcPct val="0"/>
                </a:spcBef>
              </a:pPr>
              <a:t>16</a:t>
            </a:fld>
            <a:endParaRPr lang="ru-RU" altLang="ru-RU"/>
          </a:p>
        </p:txBody>
      </p:sp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algn="l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4ABD74-F140-4F50-B661-39C44BC28A94}" type="slidenum">
              <a:rPr lang="ru-RU" altLang="ru-RU"/>
              <a:pPr algn="r" eaLnBrk="1" hangingPunct="1">
                <a:spcBef>
                  <a:spcPct val="0"/>
                </a:spcBef>
              </a:pPr>
              <a:t>16</a:t>
            </a:fld>
            <a:endParaRPr lang="ru-RU" altLang="ru-RU"/>
          </a:p>
        </p:txBody>
      </p:sp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algn="l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endParaRPr lang="ru-RU" altLang="ru-RU" sz="2400"/>
          </a:p>
        </p:txBody>
      </p:sp>
      <p:sp>
        <p:nvSpPr>
          <p:cNvPr id="33798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203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8474B1E3-B8BB-455B-B9AA-44C597B39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7890131-9F14-48A8-A4E2-501E70666C4B}" type="slidenum">
              <a:rPr lang="ru-RU" altLang="ru-RU" sz="1200" smtClean="0"/>
              <a:pPr/>
              <a:t>19</a:t>
            </a:fld>
            <a:endParaRPr lang="ru-RU" altLang="ru-RU" sz="1200"/>
          </a:p>
        </p:txBody>
      </p:sp>
      <p:sp>
        <p:nvSpPr>
          <p:cNvPr id="40963" name="Rectangle 10">
            <a:extLst>
              <a:ext uri="{FF2B5EF4-FFF2-40B4-BE49-F238E27FC236}">
                <a16:creationId xmlns:a16="http://schemas.microsoft.com/office/drawing/2014/main" id="{4A0E9148-2FFA-425A-A155-2EC7F83DDB9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80739A2-44D2-4C88-A5D6-D7CC7C5425A8}" type="slidenum">
              <a:rPr lang="ru-RU" altLang="ru-RU">
                <a:cs typeface="Lucida Sans Unicode" panose="020B060203050402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ru-RU" altLang="ru-RU">
              <a:cs typeface="Lucida Sans Unicode" panose="020B0602030504020204" pitchFamily="34" charset="0"/>
            </a:endParaRPr>
          </a:p>
        </p:txBody>
      </p:sp>
      <p:sp>
        <p:nvSpPr>
          <p:cNvPr id="40964" name="Text Box 1">
            <a:extLst>
              <a:ext uri="{FF2B5EF4-FFF2-40B4-BE49-F238E27FC236}">
                <a16:creationId xmlns:a16="http://schemas.microsoft.com/office/drawing/2014/main" id="{FAA53CD0-F63A-438A-AFAD-60F5AD9CC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1A602CC-EA77-4B6A-A1CB-D9207800359D}" type="slidenum">
              <a:rPr lang="ru-RU" altLang="ru-RU">
                <a:cs typeface="Lucida Sans Unicode" panose="020B060203050402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ru-RU" altLang="ru-RU">
              <a:cs typeface="Lucida Sans Unicode" panose="020B0602030504020204" pitchFamily="34" charset="0"/>
            </a:endParaRPr>
          </a:p>
        </p:txBody>
      </p:sp>
      <p:sp>
        <p:nvSpPr>
          <p:cNvPr id="40965" name="Text Box 2">
            <a:extLst>
              <a:ext uri="{FF2B5EF4-FFF2-40B4-BE49-F238E27FC236}">
                <a16:creationId xmlns:a16="http://schemas.microsoft.com/office/drawing/2014/main" id="{73EC61DF-632F-44AA-85E7-CF89D5F86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defTabSz="449263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419CF1-47C3-426F-8515-638321124DEC}" type="slidenum">
              <a:rPr lang="ru-RU" altLang="ru-RU">
                <a:solidFill>
                  <a:srgbClr val="333300"/>
                </a:solidFill>
                <a:cs typeface="Lucida Sans Unicode" panose="020B060203050402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ru-RU" altLang="ru-RU">
              <a:solidFill>
                <a:srgbClr val="3333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40966" name="Text Box 3">
            <a:extLst>
              <a:ext uri="{FF2B5EF4-FFF2-40B4-BE49-F238E27FC236}">
                <a16:creationId xmlns:a16="http://schemas.microsoft.com/office/drawing/2014/main" id="{6F1FFC2D-B334-4D27-AD75-8D70FC7C5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solidFill>
                <a:schemeClr val="bg1"/>
              </a:solidFill>
              <a:cs typeface="Lucida Sans Unicode" panose="020B0602030504020204" pitchFamily="34" charset="0"/>
            </a:endParaRPr>
          </a:p>
        </p:txBody>
      </p:sp>
      <p:sp>
        <p:nvSpPr>
          <p:cNvPr id="40967" name="Rectangle 4">
            <a:extLst>
              <a:ext uri="{FF2B5EF4-FFF2-40B4-BE49-F238E27FC236}">
                <a16:creationId xmlns:a16="http://schemas.microsoft.com/office/drawing/2014/main" id="{F51349F4-6EE2-40F4-AEC3-D8BE85D08FC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20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gym-sviblovo.mskobr.ru/o-nas/obshchestvennaya-zhizn/muzey-v-d-berestov-i-ego-okrujenie" TargetMode="External"/><Relationship Id="rId3" Type="http://schemas.openxmlformats.org/officeDocument/2006/relationships/image" Target="../media/image56.jpeg"/><Relationship Id="rId7" Type="http://schemas.openxmlformats.org/officeDocument/2006/relationships/hyperlink" Target="https://www.izi.travel/ru/b879-muzey-v-d-berestov-i-ego-okruzhenie/r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useum.ru/M401" TargetMode="External"/><Relationship Id="rId11" Type="http://schemas.openxmlformats.org/officeDocument/2006/relationships/image" Target="../media/image59.gif"/><Relationship Id="rId5" Type="http://schemas.openxmlformats.org/officeDocument/2006/relationships/hyperlink" Target="http://www.muz-berestov.jimdofree.com/" TargetMode="External"/><Relationship Id="rId10" Type="http://schemas.openxmlformats.org/officeDocument/2006/relationships/image" Target="../media/image58.jpeg"/><Relationship Id="rId4" Type="http://schemas.openxmlformats.org/officeDocument/2006/relationships/hyperlink" Target="mailto:Olga-chursina@inbox.ru" TargetMode="Externa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>
            <a:extLst>
              <a:ext uri="{FF2B5EF4-FFF2-40B4-BE49-F238E27FC236}">
                <a16:creationId xmlns:a16="http://schemas.microsoft.com/office/drawing/2014/main" id="{9697FB7E-1FCE-49F1-8829-05DE9A326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72659"/>
            <a:ext cx="12191999" cy="2647420"/>
          </a:xfrm>
          <a:prstGeom prst="rect">
            <a:avLst/>
          </a:prstGeom>
          <a:solidFill>
            <a:srgbClr val="A7D535"/>
          </a:solidFill>
          <a:ln>
            <a:noFill/>
          </a:ln>
          <a:effectLst/>
          <a:extLst/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algn="ctr">
              <a:defRPr/>
            </a:pPr>
            <a:r>
              <a:rPr lang="ru-RU" altLang="ru-RU" sz="5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grande" charset="0"/>
              </a:rPr>
              <a:t>ОБРАЗОВАТЕЛЬНЫЙ ПОТЕНЦИАЛ ШКОЛЬНОГО МУЗЕЯ: РАЗРАБОТКА ЗАДАНИЙ ПО ЭКСПОЗИЦИИ.</a:t>
            </a:r>
            <a:endParaRPr lang="ru-RU" altLang="ru-RU" sz="5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AB59A673-9953-4DF1-B7E3-EDF9646BB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291"/>
          <a:stretch/>
        </p:blipFill>
        <p:spPr bwMode="auto">
          <a:xfrm>
            <a:off x="-696681" y="339212"/>
            <a:ext cx="11512524" cy="178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9" descr="H:\Chursina2010\Берестов В Д Музей гимназии\МЕРОПРИЯТИЯ МУЗЕЯ\2013 2014 уч год\Конкурс логотипов\Логотип\Логотип Иноземцевой.jpg">
            <a:extLst>
              <a:ext uri="{FF2B5EF4-FFF2-40B4-BE49-F238E27FC236}">
                <a16:creationId xmlns:a16="http://schemas.microsoft.com/office/drawing/2014/main" id="{2FA3AE24-CEBB-47A0-952C-786ACCEB8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587" y="743261"/>
            <a:ext cx="1558413" cy="122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55AEF-CDF4-4D8D-BE13-84E633E571E6}"/>
              </a:ext>
            </a:extLst>
          </p:cNvPr>
          <p:cNvSpPr txBox="1"/>
          <p:nvPr/>
        </p:nvSpPr>
        <p:spPr>
          <a:xfrm>
            <a:off x="1828801" y="614945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декабря 2022 года / ВЕБИНАР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345691-4365-485F-A1C4-30DC441E788D}"/>
              </a:ext>
            </a:extLst>
          </p:cNvPr>
          <p:cNvSpPr/>
          <p:nvPr/>
        </p:nvSpPr>
        <p:spPr>
          <a:xfrm>
            <a:off x="393289" y="5154796"/>
            <a:ext cx="11798710" cy="959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endParaRPr lang="ru-RU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Презентация подготовлена: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Чурсиной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Ольгой Сергеевной</a:t>
            </a:r>
          </a:p>
          <a:p>
            <a:pPr algn="r">
              <a:lnSpc>
                <a:spcPct val="107000"/>
              </a:lnSpc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Педагогом-организатором ГБОУ Школа «Свиблово»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CBB4F1-74D3-4B19-BDBF-A606A0017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7" y="192935"/>
            <a:ext cx="3747275" cy="66650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5712A1-651F-4275-B434-879CE479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023" y="0"/>
            <a:ext cx="3855749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561FD7-4D02-42E5-8933-6F60EA627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155" y="1690087"/>
            <a:ext cx="3994215" cy="22456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5E8D10-4AEF-481C-BD25-097C1ED8C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818" y="4164819"/>
            <a:ext cx="4696780" cy="2640654"/>
          </a:xfrm>
          <a:prstGeom prst="rect">
            <a:avLst/>
          </a:prstGeom>
        </p:spPr>
      </p:pic>
      <p:sp>
        <p:nvSpPr>
          <p:cNvPr id="14" name="Стрелка: изогнутая вверх 13">
            <a:extLst>
              <a:ext uri="{FF2B5EF4-FFF2-40B4-BE49-F238E27FC236}">
                <a16:creationId xmlns:a16="http://schemas.microsoft.com/office/drawing/2014/main" id="{2A1EC1CA-76A6-4B5F-B123-DFCD11DD4984}"/>
              </a:ext>
            </a:extLst>
          </p:cNvPr>
          <p:cNvSpPr/>
          <p:nvPr/>
        </p:nvSpPr>
        <p:spPr>
          <a:xfrm flipH="1">
            <a:off x="7955718" y="3935740"/>
            <a:ext cx="2730087" cy="1690209"/>
          </a:xfrm>
          <a:prstGeom prst="bentUpArrow">
            <a:avLst>
              <a:gd name="adj1" fmla="val 10147"/>
              <a:gd name="adj2" fmla="val 15228"/>
              <a:gd name="adj3" fmla="val 24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7A4FBFFD-2534-4E12-AAB1-CBDA4FDA1D6E}"/>
              </a:ext>
            </a:extLst>
          </p:cNvPr>
          <p:cNvSpPr/>
          <p:nvPr/>
        </p:nvSpPr>
        <p:spPr>
          <a:xfrm>
            <a:off x="3132572" y="6033380"/>
            <a:ext cx="516492" cy="56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04D610E-6051-4580-8CBF-048E35F87D88}"/>
              </a:ext>
            </a:extLst>
          </p:cNvPr>
          <p:cNvSpPr txBox="1">
            <a:spLocks noChangeArrowheads="1"/>
          </p:cNvSpPr>
          <p:nvPr/>
        </p:nvSpPr>
        <p:spPr>
          <a:xfrm>
            <a:off x="3968503" y="192935"/>
            <a:ext cx="4491520" cy="1444625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Обновление этикетажа для выставки </a:t>
            </a:r>
          </a:p>
          <a:p>
            <a:pPr algn="ctr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«Писатели во время войны»</a:t>
            </a:r>
          </a:p>
        </p:txBody>
      </p:sp>
    </p:spTree>
    <p:extLst>
      <p:ext uri="{BB962C8B-B14F-4D97-AF65-F5344CB8AC3E}">
        <p14:creationId xmlns:p14="http://schemas.microsoft.com/office/powerpoint/2010/main" val="2556921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DF1DE8-89AB-42C3-9317-EBD313073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7" t="32034" r="18226" b="10734"/>
          <a:stretch/>
        </p:blipFill>
        <p:spPr>
          <a:xfrm>
            <a:off x="206476" y="206477"/>
            <a:ext cx="10279627" cy="44540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A84B9-6CB0-45C3-9A71-FC9E575C0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05" t="44944" r="23790" b="20200"/>
          <a:stretch/>
        </p:blipFill>
        <p:spPr>
          <a:xfrm>
            <a:off x="206476" y="4660490"/>
            <a:ext cx="6474542" cy="21975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726A6A-533C-4CFA-BB44-097DEDF6AF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42" t="44513" r="24153" b="20093"/>
          <a:stretch/>
        </p:blipFill>
        <p:spPr>
          <a:xfrm>
            <a:off x="4326432" y="4605184"/>
            <a:ext cx="6159671" cy="230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46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0315F-38D6-4C0B-A62D-A6DA834E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3E622DA-D047-42C6-98BE-202DE7E37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6809" y="3335144"/>
            <a:ext cx="2648715" cy="339012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9838D7-B77B-4A19-8C19-1575F250A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46" t="26732" r="39516" b="7507"/>
          <a:stretch/>
        </p:blipFill>
        <p:spPr>
          <a:xfrm>
            <a:off x="206476" y="226591"/>
            <a:ext cx="6123681" cy="6498673"/>
          </a:xfrm>
          <a:prstGeom prst="rect">
            <a:avLst/>
          </a:prstGeom>
        </p:spPr>
      </p:pic>
      <p:pic>
        <p:nvPicPr>
          <p:cNvPr id="1026" name="Picture 2" descr="http://qrcoder.ru/code/?https%3A%2F%2Fwww.izi.travel%2Fru%2Fbd9e-avtorskaya-pesnya-v-zhizni-i-tvorchestve-v-d-berestova%2Fru&amp;4&amp;0">
            <a:extLst>
              <a:ext uri="{FF2B5EF4-FFF2-40B4-BE49-F238E27FC236}">
                <a16:creationId xmlns:a16="http://schemas.microsoft.com/office/drawing/2014/main" id="{D9CD75F5-1131-460B-92CF-343AFD6D0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788" y="616669"/>
            <a:ext cx="1320736" cy="132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C64C12-3114-49FC-A0DA-FE0FFB8F97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55" t="24504" r="25484" b="29237"/>
          <a:stretch/>
        </p:blipFill>
        <p:spPr>
          <a:xfrm>
            <a:off x="6539530" y="226591"/>
            <a:ext cx="5445994" cy="2971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6DFDCE-4C82-49BC-8E2C-9BBE4EB6B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529" y="3335143"/>
            <a:ext cx="2648715" cy="339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93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7090D-C5DA-4D2F-A23E-B44854CC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7" y="753228"/>
            <a:ext cx="10072955" cy="1080938"/>
          </a:xfrm>
        </p:spPr>
        <p:txBody>
          <a:bodyPr>
            <a:normAutofit fontScale="90000"/>
          </a:bodyPr>
          <a:lstStyle/>
          <a:p>
            <a:r>
              <a:rPr lang="ru-RU" dirty="0"/>
              <a:t>Мероприятия, вокруг которых выстраивается совместная работа с руководителем класса, учителем предметником – «поле взаимодействия»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29C5BB-4305-4E67-A9E7-6D3611F28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176" y="2607444"/>
            <a:ext cx="4104969" cy="3599316"/>
          </a:xfrm>
        </p:spPr>
        <p:txBody>
          <a:bodyPr>
            <a:normAutofit fontScale="92500" lnSpcReduction="10000"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Ежегодные;</a:t>
            </a:r>
          </a:p>
          <a:p>
            <a:r>
              <a:rPr lang="ru-RU" sz="2600" dirty="0">
                <a:solidFill>
                  <a:schemeClr val="bg1"/>
                </a:solidFill>
              </a:rPr>
              <a:t>Разовые;</a:t>
            </a:r>
          </a:p>
          <a:p>
            <a:r>
              <a:rPr lang="ru-RU" sz="2600" dirty="0">
                <a:solidFill>
                  <a:schemeClr val="bg1"/>
                </a:solidFill>
              </a:rPr>
              <a:t>Вокруг </a:t>
            </a:r>
            <a:r>
              <a:rPr lang="ru-RU" sz="2600" dirty="0" err="1">
                <a:solidFill>
                  <a:schemeClr val="bg1"/>
                </a:solidFill>
              </a:rPr>
              <a:t>Берестовских</a:t>
            </a:r>
            <a:r>
              <a:rPr lang="ru-RU" sz="2600" dirty="0">
                <a:solidFill>
                  <a:schemeClr val="bg1"/>
                </a:solidFill>
              </a:rPr>
              <a:t> чтений (подготовка);</a:t>
            </a:r>
          </a:p>
          <a:p>
            <a:r>
              <a:rPr lang="ru-RU" sz="2600" dirty="0">
                <a:solidFill>
                  <a:schemeClr val="bg1"/>
                </a:solidFill>
              </a:rPr>
              <a:t>По патриотическому направлению (история Великой Отечественной войны 1941 – 1945 гг.); </a:t>
            </a:r>
          </a:p>
          <a:p>
            <a:r>
              <a:rPr lang="ru-RU" sz="2600" dirty="0">
                <a:solidFill>
                  <a:schemeClr val="bg1"/>
                </a:solidFill>
              </a:rPr>
              <a:t>Городские музейные конкурсы.</a:t>
            </a:r>
          </a:p>
        </p:txBody>
      </p:sp>
      <p:pic>
        <p:nvPicPr>
          <p:cNvPr id="5" name="Picture 2" descr="https://sun9-42.userapi.com/s/v1/if2/yBI3IuH3iN1dtTgdoptZbPxD7N2V0SMRFcbB4RjaR78SQlQZLnN17dhEW5wR0_mSHD1VFOD7_pvEB9hpBbb1LvRr.jpg?size=1024x768&amp;quality=96&amp;type=album">
            <a:extLst>
              <a:ext uri="{FF2B5EF4-FFF2-40B4-BE49-F238E27FC236}">
                <a16:creationId xmlns:a16="http://schemas.microsoft.com/office/drawing/2014/main" id="{AAFBF550-B407-4849-B6B2-A52145A69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25" y="2064022"/>
            <a:ext cx="3428501" cy="239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A9907A-02DA-4241-9933-98DEDF79DC49}"/>
              </a:ext>
            </a:extLst>
          </p:cNvPr>
          <p:cNvSpPr/>
          <p:nvPr/>
        </p:nvSpPr>
        <p:spPr>
          <a:xfrm>
            <a:off x="8663024" y="2108186"/>
            <a:ext cx="3428501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Лауреаты </a:t>
            </a:r>
            <a:r>
              <a:rPr lang="en-US" sz="3200" b="1" cap="none" spc="0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IBBY</a:t>
            </a:r>
            <a:endParaRPr lang="ru-RU" sz="3200" b="1" cap="none" spc="0" dirty="0">
              <a:ln w="222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6FAE583-BF7A-4CE8-9C38-7D3C4C4CEFE5}"/>
              </a:ext>
            </a:extLst>
          </p:cNvPr>
          <p:cNvGrpSpPr/>
          <p:nvPr/>
        </p:nvGrpSpPr>
        <p:grpSpPr>
          <a:xfrm>
            <a:off x="6212858" y="3628975"/>
            <a:ext cx="3484891" cy="2475797"/>
            <a:chOff x="188652" y="1348718"/>
            <a:chExt cx="6744101" cy="4875419"/>
          </a:xfrm>
        </p:grpSpPr>
        <p:pic>
          <p:nvPicPr>
            <p:cNvPr id="8" name="Picture 10" descr="https://sun9-81.userapi.com/s/v1/if2/NhFoC1Ext3WqbeJOl_logehRPa35bBeXmTGR_3ygwOV-IY4YgsCfCGbjb2w50Rb2PhsD8Q0HogXjEYAGGYb75mmM.jpg?size=1040x780&amp;quality=95&amp;type=album">
              <a:extLst>
                <a:ext uri="{FF2B5EF4-FFF2-40B4-BE49-F238E27FC236}">
                  <a16:creationId xmlns:a16="http://schemas.microsoft.com/office/drawing/2014/main" id="{CCB6AE7F-7E65-420B-B4B1-47E4619D3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52" y="1358706"/>
              <a:ext cx="3076852" cy="2307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sun1-94.userapi.com/s/v1/if2/hPL5KvsuJrYSY48xDMaOX_P25anx1rysOm5JuQzjPQffXlRKDK3ltOi74418g-Bc4zK87pWMhaxvrEyB7A-IlQGB.jpg?size=1040x780&amp;quality=95&amp;type=album">
              <a:extLst>
                <a:ext uri="{FF2B5EF4-FFF2-40B4-BE49-F238E27FC236}">
                  <a16:creationId xmlns:a16="http://schemas.microsoft.com/office/drawing/2014/main" id="{286BC3A0-B7E5-4C41-80D1-13248EC70C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42"/>
            <a:stretch/>
          </p:blipFill>
          <p:spPr bwMode="auto">
            <a:xfrm>
              <a:off x="188652" y="3743208"/>
              <a:ext cx="3911399" cy="248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s://sun9-49.userapi.com/s/v1/if2/jUdeVPC7uLAcdJAK6vG4HFuBu2Upp83rqjgy_aIQxa-W3Un__OahbmwGAbUHIyqGjF1F-xiBHdbZILFI8HlIsgWe.jpg?size=1040x780&amp;quality=95&amp;type=album">
              <a:extLst>
                <a:ext uri="{FF2B5EF4-FFF2-40B4-BE49-F238E27FC236}">
                  <a16:creationId xmlns:a16="http://schemas.microsoft.com/office/drawing/2014/main" id="{8F77C0DA-C217-45A8-A4A1-6E4D37689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690" y="1348718"/>
              <a:ext cx="4101063" cy="3075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s://sun9-48.userapi.com/s/v1/if2/xODTjc-bNOP0GhxrxuIWurdxmVBVp8CaDnclrXkumv8vhp3oC-2HC4xEtaWB8Of6VAOm5936pN6ENLMamgpfxLTx.jpg?size=1040x780&amp;quality=95&amp;type=album">
              <a:extLst>
                <a:ext uri="{FF2B5EF4-FFF2-40B4-BE49-F238E27FC236}">
                  <a16:creationId xmlns:a16="http://schemas.microsoft.com/office/drawing/2014/main" id="{05DFD400-1732-425F-A692-5A8D23BA25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51"/>
            <a:stretch/>
          </p:blipFill>
          <p:spPr bwMode="auto">
            <a:xfrm>
              <a:off x="3624847" y="4034876"/>
              <a:ext cx="3307906" cy="2172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29F45D-788D-427C-8A38-18F21FD59982}"/>
              </a:ext>
            </a:extLst>
          </p:cNvPr>
          <p:cNvSpPr/>
          <p:nvPr/>
        </p:nvSpPr>
        <p:spPr>
          <a:xfrm>
            <a:off x="6212858" y="3580143"/>
            <a:ext cx="3914007" cy="43088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b="1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Прогулки с Чуковским</a:t>
            </a:r>
            <a:endParaRPr lang="ru-RU" sz="2200" b="1" cap="none" spc="0" dirty="0">
              <a:ln w="222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C2DE3B-CA50-41F5-BC33-465946439A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871" t="39470" r="35409" b="16305"/>
          <a:stretch/>
        </p:blipFill>
        <p:spPr>
          <a:xfrm>
            <a:off x="8661804" y="4533667"/>
            <a:ext cx="3429721" cy="2324334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D411013-4360-4AF0-B60C-1CA1EE8B34E5}"/>
              </a:ext>
            </a:extLst>
          </p:cNvPr>
          <p:cNvCxnSpPr>
            <a:cxnSpLocks/>
          </p:cNvCxnSpPr>
          <p:nvPr/>
        </p:nvCxnSpPr>
        <p:spPr>
          <a:xfrm>
            <a:off x="2279176" y="2151874"/>
            <a:ext cx="0" cy="44111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0FA4F1E-6370-443D-8C74-7FF7B3F33F04}"/>
              </a:ext>
            </a:extLst>
          </p:cNvPr>
          <p:cNvSpPr txBox="1"/>
          <p:nvPr/>
        </p:nvSpPr>
        <p:spPr>
          <a:xfrm>
            <a:off x="100474" y="2108186"/>
            <a:ext cx="24657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Внутренний запрос </a:t>
            </a:r>
            <a:r>
              <a:rPr lang="ru-RU" dirty="0"/>
              <a:t>- </a:t>
            </a:r>
          </a:p>
          <a:p>
            <a:r>
              <a:rPr lang="ru-RU" dirty="0"/>
              <a:t>План работы/развития школьного музея (отталкиваясь от коллекции музея) – </a:t>
            </a:r>
            <a:r>
              <a:rPr lang="ru-RU"/>
              <a:t>предложение музея;</a:t>
            </a:r>
            <a:endParaRPr lang="ru-RU" dirty="0"/>
          </a:p>
          <a:p>
            <a:endParaRPr lang="ru-RU" dirty="0"/>
          </a:p>
          <a:p>
            <a:r>
              <a:rPr lang="ru-RU" b="1" dirty="0">
                <a:solidFill>
                  <a:srgbClr val="FF0000"/>
                </a:solidFill>
              </a:rPr>
              <a:t>Внешний запрос </a:t>
            </a:r>
            <a:r>
              <a:rPr lang="ru-RU" dirty="0"/>
              <a:t>– план работы школы;</a:t>
            </a:r>
          </a:p>
          <a:p>
            <a:endParaRPr lang="ru-RU" dirty="0"/>
          </a:p>
          <a:p>
            <a:r>
              <a:rPr lang="ru-RU" dirty="0"/>
              <a:t>мероприятия городского уровня, </a:t>
            </a:r>
          </a:p>
          <a:p>
            <a:r>
              <a:rPr lang="ru-RU" dirty="0"/>
              <a:t>в которые вписаны школьные музеи. </a:t>
            </a:r>
          </a:p>
        </p:txBody>
      </p:sp>
    </p:spTree>
    <p:extLst>
      <p:ext uri="{BB962C8B-B14F-4D97-AF65-F5344CB8AC3E}">
        <p14:creationId xmlns:p14="http://schemas.microsoft.com/office/powerpoint/2010/main" val="1449989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DB8D4-B06D-484E-84CF-124622E0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809221-D821-48DF-98E6-3F088508B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4" t="18910" r="38911" b="21922"/>
          <a:stretch/>
        </p:blipFill>
        <p:spPr>
          <a:xfrm>
            <a:off x="132735" y="160624"/>
            <a:ext cx="7226710" cy="65367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D37906-DBFD-4018-B434-AAD6A7C626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93" t="24503" r="45807" b="18910"/>
          <a:stretch/>
        </p:blipFill>
        <p:spPr>
          <a:xfrm>
            <a:off x="7359446" y="160624"/>
            <a:ext cx="4699820" cy="653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01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9354C-82ED-4D28-A808-0FA8C6E8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633120"/>
          </a:xfrm>
        </p:spPr>
        <p:txBody>
          <a:bodyPr/>
          <a:lstStyle/>
          <a:p>
            <a:r>
              <a:rPr lang="ru-RU" dirty="0"/>
              <a:t>Примеры заданий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2E4F05-37E7-4ED6-97B8-F8858BB38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3EC7A5-11B1-4E07-90FC-F0580C193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0" t="23213" r="3468" b="6861"/>
          <a:stretch/>
        </p:blipFill>
        <p:spPr>
          <a:xfrm>
            <a:off x="193623" y="1622321"/>
            <a:ext cx="11634809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17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362200" y="152400"/>
            <a:ext cx="815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 algn="l"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1pPr>
            <a:lvl2pPr algn="l"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2pPr>
            <a:lvl3pPr algn="l"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3pPr>
            <a:lvl4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4pPr>
            <a:lvl5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ru-RU" altLang="ru-RU" sz="2000" b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Временная тематическая выставка и экскурсия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981200" y="1295400"/>
            <a:ext cx="502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 algn="l"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1pPr>
            <a:lvl2pPr algn="l"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2pPr>
            <a:lvl3pPr algn="l"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3pPr>
            <a:lvl4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4pPr>
            <a:lvl5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ru-RU" altLang="ru-RU" sz="2000" b="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Декабрь – январь 2014, 2015, 2016…</a:t>
            </a:r>
          </a:p>
        </p:txBody>
      </p:sp>
      <p:grpSp>
        <p:nvGrpSpPr>
          <p:cNvPr id="12293" name="Group 5"/>
          <p:cNvGrpSpPr>
            <a:grpSpLocks/>
          </p:cNvGrpSpPr>
          <p:nvPr/>
        </p:nvGrpSpPr>
        <p:grpSpPr bwMode="auto">
          <a:xfrm>
            <a:off x="2362200" y="685800"/>
            <a:ext cx="7848600" cy="533400"/>
            <a:chOff x="2400" y="960"/>
            <a:chExt cx="2860" cy="863"/>
          </a:xfrm>
        </p:grpSpPr>
        <p:pic>
          <p:nvPicPr>
            <p:cNvPr id="1230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960"/>
              <a:ext cx="2861" cy="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2407" y="960"/>
              <a:ext cx="2851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160" tIns="46080" rIns="92160" bIns="46080" anchor="ctr"/>
            <a:lstStyle>
              <a:lvl1pPr algn="l" eaLnBrk="0" hangingPunct="0">
                <a:spcBef>
                  <a:spcPts val="8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 b="1">
                  <a:solidFill>
                    <a:srgbClr val="333300"/>
                  </a:solidFill>
                  <a:latin typeface="Arial" pitchFamily="34" charset="0"/>
                  <a:cs typeface="Lucida Sans Unicode" pitchFamily="34" charset="0"/>
                </a:defRPr>
              </a:lvl1pPr>
              <a:lvl2pPr algn="l" eaLnBrk="0" hangingPunct="0">
                <a:spcBef>
                  <a:spcPts val="7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rgbClr val="333300"/>
                  </a:solidFill>
                  <a:latin typeface="Arial" pitchFamily="34" charset="0"/>
                  <a:cs typeface="Lucida Sans Unicode" pitchFamily="34" charset="0"/>
                </a:defRPr>
              </a:lvl2pPr>
              <a:lvl3pPr algn="l" eaLnBrk="0" hangingPunct="0">
                <a:spcBef>
                  <a:spcPts val="6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 b="1">
                  <a:solidFill>
                    <a:srgbClr val="333300"/>
                  </a:solidFill>
                  <a:latin typeface="Arial" pitchFamily="34" charset="0"/>
                  <a:cs typeface="Lucida Sans Unicode" pitchFamily="34" charset="0"/>
                </a:defRPr>
              </a:lvl3pPr>
              <a:lvl4pPr algn="l"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 b="1">
                  <a:solidFill>
                    <a:srgbClr val="333300"/>
                  </a:solidFill>
                  <a:latin typeface="Arial" pitchFamily="34" charset="0"/>
                  <a:cs typeface="Lucida Sans Unicode" pitchFamily="34" charset="0"/>
                </a:defRPr>
              </a:lvl4pPr>
              <a:lvl5pPr algn="l" eaLnBrk="0" hangingPunct="0">
                <a:spcBef>
                  <a:spcPts val="50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 b="1">
                  <a:solidFill>
                    <a:srgbClr val="333300"/>
                  </a:solidFill>
                  <a:latin typeface="Arial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 b="1">
                  <a:solidFill>
                    <a:srgbClr val="333300"/>
                  </a:solidFill>
                  <a:latin typeface="Arial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 b="1">
                  <a:solidFill>
                    <a:srgbClr val="333300"/>
                  </a:solidFill>
                  <a:latin typeface="Arial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 b="1">
                  <a:solidFill>
                    <a:srgbClr val="333300"/>
                  </a:solidFill>
                  <a:latin typeface="Arial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 b="1">
                  <a:solidFill>
                    <a:srgbClr val="333300"/>
                  </a:solidFill>
                  <a:latin typeface="Arial" pitchFamily="34" charset="0"/>
                  <a:cs typeface="Lucida Sans Unicode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defRPr/>
              </a:pPr>
              <a:r>
                <a:rPr lang="ru-RU" altLang="ru-RU" sz="1800" b="0">
                  <a:solidFill>
                    <a:srgbClr val="1C784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«Елочный шар в игрушках, открытках и стихах»</a:t>
              </a:r>
            </a:p>
          </p:txBody>
        </p:sp>
      </p:grpSp>
      <p:sp>
        <p:nvSpPr>
          <p:cNvPr id="12294" name="Text Box 10"/>
          <p:cNvSpPr txBox="1">
            <a:spLocks noChangeArrowheads="1"/>
          </p:cNvSpPr>
          <p:nvPr/>
        </p:nvSpPr>
        <p:spPr bwMode="auto">
          <a:xfrm>
            <a:off x="7696200" y="5531893"/>
            <a:ext cx="28194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1pPr>
            <a:lvl2pPr algn="l"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2pPr>
            <a:lvl3pPr algn="l"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3pPr>
            <a:lvl4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4pPr>
            <a:lvl5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</a:pPr>
            <a:r>
              <a:rPr lang="ru-RU" altLang="ru-RU" sz="1800" b="0" dirty="0">
                <a:solidFill>
                  <a:srgbClr val="000000"/>
                </a:solidFill>
                <a:latin typeface="Lucida Sans Unicode" pitchFamily="34" charset="0"/>
              </a:rPr>
              <a:t>Через музейный предмет к истории семьи учащегося.</a:t>
            </a:r>
          </a:p>
        </p:txBody>
      </p:sp>
      <p:sp>
        <p:nvSpPr>
          <p:cNvPr id="12295" name="AutoShape 23"/>
          <p:cNvSpPr>
            <a:spLocks noChangeArrowheads="1"/>
          </p:cNvSpPr>
          <p:nvPr/>
        </p:nvSpPr>
        <p:spPr bwMode="auto">
          <a:xfrm>
            <a:off x="1752600" y="419100"/>
            <a:ext cx="1981200" cy="571500"/>
          </a:xfrm>
          <a:prstGeom prst="cloudCallout">
            <a:avLst>
              <a:gd name="adj1" fmla="val 10667"/>
              <a:gd name="adj2" fmla="val 50949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ts val="800"/>
              </a:spcBef>
              <a:defRPr sz="32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1pPr>
            <a:lvl2pPr algn="l" eaLnBrk="0" hangingPunct="0">
              <a:spcBef>
                <a:spcPts val="700"/>
              </a:spcBef>
              <a:defRPr sz="28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2pPr>
            <a:lvl3pPr algn="l" eaLnBrk="0" hangingPunct="0">
              <a:spcBef>
                <a:spcPts val="600"/>
              </a:spcBef>
              <a:defRPr sz="24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3pPr>
            <a:lvl4pPr algn="l" eaLnBrk="0" hangingPunct="0">
              <a:spcBef>
                <a:spcPts val="500"/>
              </a:spcBef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4pPr>
            <a:lvl5pPr algn="l" eaLnBrk="0" hangingPunct="0">
              <a:spcBef>
                <a:spcPts val="500"/>
              </a:spcBef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5-6 </a:t>
            </a:r>
            <a:r>
              <a:rPr lang="ru-RU" altLang="ru-RU" sz="1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кл</a:t>
            </a: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2296" name="Picture 23" descr="http://gym1565sv.mskobr.ru/images/1565/20150201_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5410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10"/>
          <p:cNvSpPr txBox="1">
            <a:spLocks noChangeArrowheads="1"/>
          </p:cNvSpPr>
          <p:nvPr/>
        </p:nvSpPr>
        <p:spPr bwMode="auto">
          <a:xfrm>
            <a:off x="575187" y="1675782"/>
            <a:ext cx="2934929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1pPr>
            <a:lvl2pPr algn="l"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2pPr>
            <a:lvl3pPr algn="l"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3pPr>
            <a:lvl4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4pPr>
            <a:lvl5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</a:pPr>
            <a:r>
              <a:rPr lang="ru-RU" altLang="ru-RU" sz="1800" b="0" dirty="0">
                <a:solidFill>
                  <a:srgbClr val="000000"/>
                </a:solidFill>
                <a:latin typeface="Lucida Sans Unicode" pitchFamily="34" charset="0"/>
              </a:rPr>
              <a:t>Приглашение! (призыв)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</a:pPr>
            <a:endParaRPr lang="ru-RU" altLang="ru-RU" sz="1800" b="0" dirty="0">
              <a:solidFill>
                <a:srgbClr val="000000"/>
              </a:solidFill>
              <a:latin typeface="Lucida Sans Unicode" pitchFamily="34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</a:pPr>
            <a:r>
              <a:rPr lang="ru-RU" altLang="ru-RU" sz="1800" b="0" dirty="0">
                <a:solidFill>
                  <a:srgbClr val="000000"/>
                </a:solidFill>
                <a:latin typeface="Lucida Sans Unicode" pitchFamily="34" charset="0"/>
              </a:rPr>
              <a:t>Принести на время действия выставки елочную игрушку, новогоднюю открытку и рассказать историю предмета. 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762000" y="5562600"/>
            <a:ext cx="39624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algn="l"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1pPr>
            <a:lvl2pPr algn="l"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2pPr>
            <a:lvl3pPr algn="l"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3pPr>
            <a:lvl4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4pPr>
            <a:lvl5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</a:pPr>
            <a:r>
              <a:rPr lang="ru-RU" altLang="ru-RU" sz="1800" b="0" dirty="0">
                <a:solidFill>
                  <a:srgbClr val="000000"/>
                </a:solidFill>
                <a:latin typeface="Lucida Sans Unicode" pitchFamily="34" charset="0"/>
              </a:rPr>
              <a:t>Культивирование бережного отношения к своей истории через трепетное отношение к семейным реликвиям.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315200" y="1295400"/>
            <a:ext cx="3352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 algn="l"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1pPr>
            <a:lvl2pPr algn="l"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2pPr>
            <a:lvl3pPr algn="l"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3pPr>
            <a:lvl4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4pPr>
            <a:lvl5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ru-RU" altLang="ru-RU" sz="2000" b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Поисковая работа</a:t>
            </a:r>
          </a:p>
        </p:txBody>
      </p:sp>
      <p:sp useBgFill="1"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524001" y="5029200"/>
            <a:ext cx="9144000" cy="5334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 algn="l"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1pPr>
            <a:lvl2pPr algn="l"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2pPr>
            <a:lvl3pPr algn="l"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3pPr>
            <a:lvl4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4pPr>
            <a:lvl5pPr algn="l"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rgbClr val="333300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ru-RU" altLang="ru-RU" sz="2600" b="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 pitchFamily="34" charset="0"/>
              </a:rPr>
              <a:t>Активисты-волонтеры проводят экскурсии по выставке</a:t>
            </a:r>
          </a:p>
        </p:txBody>
      </p:sp>
    </p:spTree>
    <p:extLst>
      <p:ext uri="{BB962C8B-B14F-4D97-AF65-F5344CB8AC3E}">
        <p14:creationId xmlns:p14="http://schemas.microsoft.com/office/powerpoint/2010/main" val="3762119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E2C974-77F0-4AD7-883A-11B3BE12F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2" t="18049" r="17742" b="4709"/>
          <a:stretch/>
        </p:blipFill>
        <p:spPr>
          <a:xfrm>
            <a:off x="147483" y="147484"/>
            <a:ext cx="10329006" cy="65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3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BFC946-BA95-49A3-9DAC-99D429731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45" y="0"/>
            <a:ext cx="4850376" cy="6858000"/>
          </a:xfrm>
          <a:prstGeom prst="rect">
            <a:avLst/>
          </a:prstGeom>
        </p:spPr>
      </p:pic>
      <p:pic>
        <p:nvPicPr>
          <p:cNvPr id="2050" name="Picture 2" descr="https://gym-sviblovo.mskobr.ru/files/images/1565/20210129_102.jpg">
            <a:extLst>
              <a:ext uri="{FF2B5EF4-FFF2-40B4-BE49-F238E27FC236}">
                <a16:creationId xmlns:a16="http://schemas.microsoft.com/office/drawing/2014/main" id="{33EF78CF-9FBF-45E7-90D9-F8C851BE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281" y="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FE00663B-BD20-411C-B728-FD5BBA3F1BA1}"/>
              </a:ext>
            </a:extLst>
          </p:cNvPr>
          <p:cNvSpPr/>
          <p:nvPr/>
        </p:nvSpPr>
        <p:spPr>
          <a:xfrm>
            <a:off x="5397910" y="3170903"/>
            <a:ext cx="1032387" cy="663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380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H:\Chursina2010\Берестов В Д Музей гимназии\ИСТОРИЯ\40_big.jpg">
            <a:extLst>
              <a:ext uri="{FF2B5EF4-FFF2-40B4-BE49-F238E27FC236}">
                <a16:creationId xmlns:a16="http://schemas.microsoft.com/office/drawing/2014/main" id="{AE83FB9A-8E80-4F48-91CE-5B290514D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718" y="862780"/>
            <a:ext cx="4972050" cy="256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2">
            <a:extLst>
              <a:ext uri="{FF2B5EF4-FFF2-40B4-BE49-F238E27FC236}">
                <a16:creationId xmlns:a16="http://schemas.microsoft.com/office/drawing/2014/main" id="{FA9ED529-82C4-479D-9160-0E365CAFB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76" y="360364"/>
            <a:ext cx="74009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ru-RU" altLang="ru-RU" sz="2400">
              <a:solidFill>
                <a:schemeClr val="bg1"/>
              </a:solidFill>
              <a:cs typeface="Lucida Sans Unicode" panose="020B0602030504020204" pitchFamily="34" charset="0"/>
            </a:endParaRP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F6E4A91B-83BE-40B6-967B-4210B66CC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62" y="360364"/>
            <a:ext cx="10439400" cy="84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609600" indent="-609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ru-RU" altLang="ru-RU" sz="2400" b="1" u="sng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Руководитель музея  Ольга Сергеевна Чурсина</a:t>
            </a:r>
          </a:p>
          <a:p>
            <a:pPr>
              <a:spcBef>
                <a:spcPts val="600"/>
              </a:spcBef>
              <a:buNone/>
            </a:pPr>
            <a:r>
              <a:rPr lang="en-US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olga-chursina@inbox.ru</a:t>
            </a:r>
            <a:r>
              <a:rPr lang="en-US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 </a:t>
            </a:r>
            <a:r>
              <a:rPr lang="ru-RU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 // </a:t>
            </a:r>
            <a:r>
              <a:rPr lang="en-US" altLang="ru-RU" sz="1800" dirty="0" err="1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Моб</a:t>
            </a:r>
            <a:r>
              <a:rPr lang="en-US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. </a:t>
            </a:r>
            <a:r>
              <a:rPr lang="en-US" altLang="ru-RU" sz="1800" dirty="0" err="1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тел</a:t>
            </a:r>
            <a:r>
              <a:rPr lang="en-US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. </a:t>
            </a:r>
            <a:r>
              <a:rPr lang="ru-RU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8-916-614-15-78</a:t>
            </a:r>
          </a:p>
          <a:p>
            <a:pPr>
              <a:spcBef>
                <a:spcPts val="600"/>
              </a:spcBef>
            </a:pPr>
            <a:endParaRPr lang="en-US" altLang="ru-RU" sz="1600" dirty="0">
              <a:solidFill>
                <a:srgbClr val="28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9941" name="Text Box 6">
            <a:extLst>
              <a:ext uri="{FF2B5EF4-FFF2-40B4-BE49-F238E27FC236}">
                <a16:creationId xmlns:a16="http://schemas.microsoft.com/office/drawing/2014/main" id="{D7CD4815-BC7C-4A9B-953A-E56FF42F9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62" y="1711784"/>
            <a:ext cx="9242322" cy="541906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600"/>
              </a:spcBef>
              <a:buNone/>
            </a:pPr>
            <a:r>
              <a:rPr lang="ru-RU" altLang="ru-RU" sz="2200" b="1" u="sng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Адрес музея – ГБОУ «Школа «Свиблово»</a:t>
            </a:r>
          </a:p>
          <a:p>
            <a:pPr>
              <a:spcBef>
                <a:spcPts val="600"/>
              </a:spcBef>
              <a:buNone/>
            </a:pPr>
            <a:r>
              <a:rPr lang="ru-RU" altLang="ru-RU" sz="1800" dirty="0">
                <a:solidFill>
                  <a:sysClr val="windowText" lastClr="000000"/>
                </a:solidFill>
              </a:rPr>
              <a:t>129323, г. Москва, ул. Седова, д. 4, корп.1, </a:t>
            </a:r>
            <a:r>
              <a:rPr lang="ru-RU" altLang="ru-RU" sz="1800" dirty="0" err="1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каб</a:t>
            </a:r>
            <a:r>
              <a:rPr lang="ru-RU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. 30, 3-й этаж.</a:t>
            </a:r>
          </a:p>
          <a:p>
            <a:pPr>
              <a:spcBef>
                <a:spcPts val="600"/>
              </a:spcBef>
              <a:buNone/>
            </a:pPr>
            <a:r>
              <a:rPr lang="ru-RU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Проезд: м. Свиблово, м. Ботанический сад, 10 мин. пешком.</a:t>
            </a:r>
          </a:p>
          <a:p>
            <a:pPr>
              <a:spcBef>
                <a:spcPts val="600"/>
              </a:spcBef>
              <a:buNone/>
            </a:pPr>
            <a:r>
              <a:rPr lang="ru-RU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Посещение и экскурсии по договоренности.</a:t>
            </a:r>
          </a:p>
          <a:p>
            <a:pPr>
              <a:spcBef>
                <a:spcPts val="600"/>
              </a:spcBef>
              <a:buNone/>
            </a:pPr>
            <a:endParaRPr lang="ru-RU" altLang="ru-RU" sz="1800" dirty="0">
              <a:solidFill>
                <a:sysClr val="windowText" lastClr="000000"/>
              </a:solidFill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www.muz-berestov.jimdofree.com</a:t>
            </a:r>
            <a:r>
              <a:rPr lang="ru-RU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   </a:t>
            </a:r>
            <a:r>
              <a:rPr lang="en-US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 </a:t>
            </a:r>
            <a:endParaRPr lang="ru-RU" altLang="ru-RU" sz="1800" dirty="0">
              <a:solidFill>
                <a:sysClr val="windowText" lastClr="000000"/>
              </a:solidFill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None/>
            </a:pPr>
            <a:r>
              <a:rPr lang="en-US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https://vk.com/club52780728</a:t>
            </a:r>
            <a:r>
              <a:rPr lang="ru-RU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 </a:t>
            </a:r>
            <a:endParaRPr lang="en-US" altLang="ru-RU" sz="1800" dirty="0">
              <a:solidFill>
                <a:sysClr val="windowText" lastClr="000000"/>
              </a:solidFill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None/>
            </a:pPr>
            <a:r>
              <a:rPr lang="ru-RU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www.museum.ru/M401</a:t>
            </a:r>
            <a:r>
              <a:rPr lang="ru-RU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 </a:t>
            </a:r>
            <a:endParaRPr lang="en-US" altLang="ru-RU" sz="1800" dirty="0">
              <a:solidFill>
                <a:sysClr val="windowText" lastClr="000000"/>
              </a:solidFill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None/>
            </a:pPr>
            <a:endParaRPr lang="en-US" altLang="ru-RU" sz="1600" dirty="0">
              <a:solidFill>
                <a:sysClr val="windowText" lastClr="000000"/>
              </a:solidFill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None/>
            </a:pPr>
            <a:r>
              <a:rPr lang="ru-RU" altLang="ru-RU" sz="1600" b="1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Видеоканал:</a:t>
            </a:r>
            <a:r>
              <a:rPr lang="ru-RU" altLang="ru-RU" sz="16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altLang="ru-RU" sz="16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https://www.youtube.com/channel/UCO0uzEZxWj6kB2rdx-BvDEg</a:t>
            </a:r>
            <a:endParaRPr lang="ru-RU" altLang="ru-RU" sz="1600" dirty="0">
              <a:solidFill>
                <a:sysClr val="windowText" lastClr="000000"/>
              </a:solidFill>
              <a:latin typeface="Franklin Gothic Medium" panose="020B0603020102020204" pitchFamily="34" charset="0"/>
            </a:endParaRPr>
          </a:p>
          <a:p>
            <a:pPr>
              <a:spcBef>
                <a:spcPts val="600"/>
              </a:spcBef>
              <a:buNone/>
            </a:pPr>
            <a:r>
              <a:rPr lang="ru-RU" altLang="ru-RU" sz="1600" b="1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Аудиогиды на ИЗИ </a:t>
            </a:r>
            <a:r>
              <a:rPr lang="ru-RU" altLang="ru-RU" sz="1600" b="1" dirty="0" err="1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Тревел</a:t>
            </a:r>
            <a:r>
              <a:rPr lang="ru-RU" altLang="ru-RU" sz="1600" b="1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: </a:t>
            </a:r>
            <a:r>
              <a:rPr lang="en-US" altLang="ru-RU" sz="1600" dirty="0">
                <a:solidFill>
                  <a:sysClr val="windowText" lastClr="000000"/>
                </a:solidFill>
                <a:latin typeface="Franklin Gothic Medium" panose="020B0603020102020204" pitchFamily="34" charset="0"/>
                <a:hlinkClick r:id="rId7"/>
              </a:rPr>
              <a:t>https://www.izi.travel/ru/b879-muzey-v-d-berestov-i-ego-okruzhenie/ru</a:t>
            </a:r>
            <a:r>
              <a:rPr lang="ru-RU" altLang="ru-RU" sz="16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 </a:t>
            </a:r>
          </a:p>
          <a:p>
            <a:pPr>
              <a:spcBef>
                <a:spcPts val="600"/>
              </a:spcBef>
              <a:buNone/>
            </a:pPr>
            <a:r>
              <a:rPr lang="ru-RU" altLang="ru-RU" sz="16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Официальная страница на сайте школы: </a:t>
            </a:r>
            <a:r>
              <a:rPr lang="en-US" altLang="ru-RU" sz="1600" dirty="0">
                <a:solidFill>
                  <a:sysClr val="windowText" lastClr="000000"/>
                </a:solidFill>
                <a:latin typeface="Franklin Gothic Medium" panose="020B0603020102020204" pitchFamily="34" charset="0"/>
                <a:hlinkClick r:id="rId8"/>
              </a:rPr>
              <a:t>https://gym-sviblovo.mskobr.ru/o-nas/obshchestvennaya-zhizn/muzey-v-d-berestov-i-ego-okrujenie</a:t>
            </a:r>
            <a:r>
              <a:rPr lang="ru-RU" altLang="ru-RU" sz="16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 </a:t>
            </a:r>
          </a:p>
          <a:p>
            <a:pPr>
              <a:spcBef>
                <a:spcPts val="600"/>
              </a:spcBef>
              <a:buNone/>
            </a:pPr>
            <a:r>
              <a:rPr lang="ru-RU" altLang="ru-RU" sz="1800" dirty="0">
                <a:solidFill>
                  <a:sysClr val="windowText" lastClr="000000"/>
                </a:solidFill>
                <a:latin typeface="Franklin Gothic Medium" panose="020B0603020102020204" pitchFamily="34" charset="0"/>
              </a:rPr>
              <a:t>Администрация школы тел./факс. 8-499-656-60-81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A2D0C8-8347-42A7-8197-E8523942948E}"/>
              </a:ext>
            </a:extLst>
          </p:cNvPr>
          <p:cNvSpPr/>
          <p:nvPr/>
        </p:nvSpPr>
        <p:spPr>
          <a:xfrm>
            <a:off x="10608468" y="589935"/>
            <a:ext cx="1583532" cy="13959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44" name="Picture 9" descr="H:\Chursina2010\Берестов В Д Музей гимназии\МЕРОПРИЯТИЯ МУЗЕЯ\2013 2014 уч год\Конкурс логотипов\Логотип\Логотип Иноземцевой.jpg">
            <a:extLst>
              <a:ext uri="{FF2B5EF4-FFF2-40B4-BE49-F238E27FC236}">
                <a16:creationId xmlns:a16="http://schemas.microsoft.com/office/drawing/2014/main" id="{54291ED5-F13C-4E88-8500-8E3C9018C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740611"/>
            <a:ext cx="1583532" cy="124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3D7AF2-090B-4391-93D3-E14F6AEEDC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065" y="3151084"/>
            <a:ext cx="2885661" cy="1926047"/>
          </a:xfrm>
          <a:prstGeom prst="rect">
            <a:avLst/>
          </a:prstGeom>
        </p:spPr>
      </p:pic>
      <p:pic>
        <p:nvPicPr>
          <p:cNvPr id="6146" name="Picture 2" descr="http://qrcoder.ru/code/?https%3A%2F%2Fgym-sviblovo.mskobr.ru%2Fo-nas%2Fobshchestvennaya-zhizn%2Fmuzey-v-d-berestov-i-ego-okrujenie&amp;4&amp;0">
            <a:extLst>
              <a:ext uri="{FF2B5EF4-FFF2-40B4-BE49-F238E27FC236}">
                <a16:creationId xmlns:a16="http://schemas.microsoft.com/office/drawing/2014/main" id="{2970614F-5BC4-4F58-BCC7-40B9C7547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287" y="4787184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19C5B484-D549-4938-98FE-C688CB2A1C5D}"/>
              </a:ext>
            </a:extLst>
          </p:cNvPr>
          <p:cNvSpPr/>
          <p:nvPr/>
        </p:nvSpPr>
        <p:spPr>
          <a:xfrm>
            <a:off x="9536743" y="5720634"/>
            <a:ext cx="418418" cy="2745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5303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1524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3276600" y="2514600"/>
            <a:ext cx="837462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 marL="336550" indent="-33655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Поэт, прозаик, переводчик.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Писатель-фантаст.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Историк, археолог, этнограф. 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 фольклора, литературы, народной и авторской песни. 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Пушкинист.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 воспоминаний о замечательных людях ХХ века. </a:t>
            </a:r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1524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102" name="Group 5"/>
          <p:cNvGrpSpPr>
            <a:grpSpLocks/>
          </p:cNvGrpSpPr>
          <p:nvPr/>
        </p:nvGrpSpPr>
        <p:grpSpPr bwMode="auto">
          <a:xfrm>
            <a:off x="2209801" y="6629401"/>
            <a:ext cx="836613" cy="227013"/>
            <a:chOff x="432" y="4176"/>
            <a:chExt cx="527" cy="143"/>
          </a:xfrm>
        </p:grpSpPr>
        <p:pic>
          <p:nvPicPr>
            <p:cNvPr id="411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4176"/>
              <a:ext cx="52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433" y="4177"/>
              <a:ext cx="527" cy="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160" tIns="46080" rIns="92160" bIns="4608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5pPr>
              <a:lvl6pPr marL="25146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6pPr>
              <a:lvl7pPr marL="29718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7pPr>
              <a:lvl8pPr marL="34290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8pPr>
              <a:lvl9pPr marL="38862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9pPr>
            </a:lstStyle>
            <a:p>
              <a:pPr>
                <a:defRPr/>
              </a:pPr>
              <a:r>
                <a:rPr lang="ru-RU" altLang="ru-RU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1948 г. </a:t>
              </a:r>
            </a:p>
          </p:txBody>
        </p:sp>
      </p:grp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2209801" y="1981201"/>
            <a:ext cx="836613" cy="227013"/>
            <a:chOff x="432" y="1248"/>
            <a:chExt cx="527" cy="143"/>
          </a:xfrm>
        </p:grpSpPr>
        <p:pic>
          <p:nvPicPr>
            <p:cNvPr id="4108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248"/>
              <a:ext cx="52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433" y="1249"/>
              <a:ext cx="527" cy="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160" tIns="46080" rIns="92160" bIns="4608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5pPr>
              <a:lvl6pPr marL="25146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6pPr>
              <a:lvl7pPr marL="29718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7pPr>
              <a:lvl8pPr marL="34290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8pPr>
              <a:lvl9pPr marL="38862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9pPr>
            </a:lstStyle>
            <a:p>
              <a:pPr>
                <a:defRPr/>
              </a:pPr>
              <a:r>
                <a:rPr lang="ru-RU" altLang="ru-RU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1980-е</a:t>
              </a:r>
            </a:p>
          </p:txBody>
        </p:sp>
      </p:grpSp>
      <p:grpSp>
        <p:nvGrpSpPr>
          <p:cNvPr id="4104" name="Group 11"/>
          <p:cNvGrpSpPr>
            <a:grpSpLocks/>
          </p:cNvGrpSpPr>
          <p:nvPr/>
        </p:nvGrpSpPr>
        <p:grpSpPr bwMode="auto">
          <a:xfrm>
            <a:off x="2286001" y="4191001"/>
            <a:ext cx="836613" cy="227013"/>
            <a:chOff x="480" y="2640"/>
            <a:chExt cx="527" cy="143"/>
          </a:xfrm>
        </p:grpSpPr>
        <p:pic>
          <p:nvPicPr>
            <p:cNvPr id="4106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640"/>
              <a:ext cx="52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481" y="2641"/>
              <a:ext cx="527" cy="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160" tIns="46080" rIns="92160" bIns="4608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5pPr>
              <a:lvl6pPr marL="25146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6pPr>
              <a:lvl7pPr marL="29718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7pPr>
              <a:lvl8pPr marL="34290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8pPr>
              <a:lvl9pPr marL="3886200" indent="-228600" algn="ctr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itchFamily="18" charset="0"/>
                  <a:cs typeface="Lucida Sans Unicode" pitchFamily="34" charset="0"/>
                </a:defRPr>
              </a:lvl9pPr>
            </a:lstStyle>
            <a:p>
              <a:pPr>
                <a:defRPr/>
              </a:pPr>
              <a:r>
                <a:rPr lang="ru-RU" altLang="ru-RU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1964 г.</a:t>
              </a:r>
            </a:p>
          </p:txBody>
        </p: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276600" y="533400"/>
            <a:ext cx="7239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>
              <a:defRPr/>
            </a:pP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Валентин Дмитриевич</a:t>
            </a:r>
          </a:p>
          <a:p>
            <a:pPr>
              <a:defRPr/>
            </a:pPr>
            <a:r>
              <a:rPr lang="ru-RU" altLang="ru-RU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Берестов</a:t>
            </a:r>
          </a:p>
          <a:p>
            <a:pPr>
              <a:defRPr/>
            </a:pP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(1928-1998)</a:t>
            </a:r>
          </a:p>
        </p:txBody>
      </p:sp>
      <p:pic>
        <p:nvPicPr>
          <p:cNvPr id="1026" name="Picture 2" descr="http://qrcoder.ru/code/?https%3A%2F%2Fberestov.org%2F&amp;4&amp;0">
            <a:extLst>
              <a:ext uri="{FF2B5EF4-FFF2-40B4-BE49-F238E27FC236}">
                <a16:creationId xmlns:a16="http://schemas.microsoft.com/office/drawing/2014/main" id="{82052A22-147C-4A4E-8F83-4231D186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152" y="442860"/>
            <a:ext cx="1766939" cy="17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961171-EF90-4829-B59F-D6DE7C6B0D96}"/>
              </a:ext>
            </a:extLst>
          </p:cNvPr>
          <p:cNvSpPr/>
          <p:nvPr/>
        </p:nvSpPr>
        <p:spPr>
          <a:xfrm>
            <a:off x="9576910" y="2237857"/>
            <a:ext cx="2441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https://berestov.org/</a:t>
            </a:r>
          </a:p>
        </p:txBody>
      </p:sp>
    </p:spTree>
    <p:extLst>
      <p:ext uri="{BB962C8B-B14F-4D97-AF65-F5344CB8AC3E}">
        <p14:creationId xmlns:p14="http://schemas.microsoft.com/office/powerpoint/2010/main" val="2264913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4000" y="-16365"/>
            <a:ext cx="780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Постоянные экспозиции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59593" r="12984" b="33391"/>
          <a:stretch/>
        </p:blipFill>
        <p:spPr>
          <a:xfrm>
            <a:off x="0" y="629966"/>
            <a:ext cx="12192000" cy="1142851"/>
          </a:xfrm>
          <a:prstGeom prst="rect">
            <a:avLst/>
          </a:prstGeom>
        </p:spPr>
      </p:pic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1" y="1772816"/>
            <a:ext cx="12192000" cy="397834"/>
          </a:xfrm>
          <a:prstGeom prst="rect">
            <a:avLst/>
          </a:prstGeom>
          <a:solidFill>
            <a:schemeClr val="accent1">
              <a:alpha val="49000"/>
            </a:schemeClr>
          </a:solidFill>
          <a:extLst/>
        </p:spPr>
        <p:txBody>
          <a:bodyPr vert="horz" lIns="91430" tIns="45715" rIns="91430" bIns="45715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452438" algn="ctr">
              <a:buNone/>
            </a:pPr>
            <a:r>
              <a:rPr lang="ru-RU" altLang="ru-RU" sz="1600" b="1" dirty="0">
                <a:latin typeface="Arial" pitchFamily="34" charset="0"/>
              </a:rPr>
              <a:t>Экспозиция: «Светлые силы»</a:t>
            </a:r>
            <a:endParaRPr lang="ru-RU" altLang="ru-RU" sz="1600" dirty="0">
              <a:latin typeface="Arial" pitchFamily="34" charset="0"/>
            </a:endParaRPr>
          </a:p>
        </p:txBody>
      </p:sp>
      <p:pic>
        <p:nvPicPr>
          <p:cNvPr id="3078" name="Picture 6" descr="http://www.museum.ru/imgB.asp?5899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9800"/>
          <a:stretch/>
        </p:blipFill>
        <p:spPr bwMode="auto">
          <a:xfrm>
            <a:off x="-2" y="1772815"/>
            <a:ext cx="4186001" cy="423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ch281sv-new.mskobr.ru/users_files/admin-14/images/VH_rm4HLP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2170650"/>
            <a:ext cx="3361847" cy="385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-2" y="6003245"/>
            <a:ext cx="12192002" cy="836712"/>
          </a:xfrm>
          <a:prstGeom prst="rect">
            <a:avLst/>
          </a:prstGeom>
          <a:solidFill>
            <a:schemeClr val="accent1">
              <a:alpha val="49000"/>
            </a:schemeClr>
          </a:solidFill>
          <a:extLst/>
        </p:spPr>
        <p:txBody>
          <a:bodyPr vert="horz" lIns="91430" tIns="45715" rIns="91430" bIns="45715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0" indent="-452438" algn="ctr">
              <a:buNone/>
            </a:pPr>
            <a:r>
              <a:rPr lang="ru-RU" altLang="ru-RU" sz="2800" b="1" dirty="0">
                <a:latin typeface="Arial" pitchFamily="34" charset="0"/>
              </a:rPr>
              <a:t>Экспозиция: «Кабинет писателя В.Д.Берестова»</a:t>
            </a:r>
            <a:endParaRPr lang="ru-RU" altLang="ru-RU" sz="2800" dirty="0">
              <a:latin typeface="Arial" pitchFamily="34" charset="0"/>
            </a:endParaRPr>
          </a:p>
        </p:txBody>
      </p:sp>
      <p:pic>
        <p:nvPicPr>
          <p:cNvPr id="3074" name="Picture 2" descr="http://muz-berestov.narod.ru/olderfiles/2/DSCN28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t="5294" r="9832" b="26194"/>
          <a:stretch/>
        </p:blipFill>
        <p:spPr bwMode="auto">
          <a:xfrm>
            <a:off x="7776924" y="1772814"/>
            <a:ext cx="4415076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75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3945F-6C68-4D7C-8DD8-CE8FB9F71FF8}"/>
              </a:ext>
            </a:extLst>
          </p:cNvPr>
          <p:cNvSpPr txBox="1">
            <a:spLocks noChangeArrowheads="1"/>
          </p:cNvSpPr>
          <p:nvPr/>
        </p:nvSpPr>
        <p:spPr>
          <a:xfrm>
            <a:off x="412955" y="898499"/>
            <a:ext cx="9466622" cy="64948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работы музея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E97FF11D-7142-40A3-BC17-283DA4880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8406"/>
            <a:ext cx="12191999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 marL="336550" indent="-336550"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1pPr>
            <a:lvl2pPr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2pPr>
            <a:lvl3pPr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3pPr>
            <a:lvl4pPr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4pPr>
            <a:lvl5pPr eaLnBrk="0" hangingPunct="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Предметная деятельность (например, урок литературы в музее: «Сказка «Царевна Лягушка» (5 класс), «Три женских портрета авторской песни» (11 класс)) - </a:t>
            </a:r>
            <a:r>
              <a:rPr lang="ru-RU" altLang="ru-RU" sz="2800" b="1" dirty="0" err="1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Лингвовертикаль</a:t>
            </a: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в рамкам дополнительного образования;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Внеурочная (воспитательная) деятельность;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Проектно-исследовательская деятельность;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Волонтерская деятельность: экскурсионная, фондовая и т.п.</a:t>
            </a: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buClr>
                <a:srgbClr val="999933"/>
              </a:buClr>
              <a:buFont typeface="Wingdings" pitchFamily="2" charset="2"/>
              <a:buChar char=""/>
            </a:pPr>
            <a:r>
              <a:rPr lang="ru-RU" altLang="ru-RU" sz="2800" b="1" dirty="0" err="1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Медиапрактика</a:t>
            </a: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altLang="ru-RU" sz="2800" b="1" dirty="0" err="1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Медиавертикаль</a:t>
            </a: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2800" b="1" dirty="0" err="1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Медиакласс</a:t>
            </a:r>
            <a:r>
              <a:rPr lang="ru-RU" altLang="ru-RU" sz="2800" b="1" dirty="0">
                <a:solidFill>
                  <a:srgbClr val="33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77224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638006D-62D3-483D-867E-BCA033FFD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5577" y="898499"/>
            <a:ext cx="9144000" cy="8382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Берестовские чтения – общешкольное мероприятие / образовательное событие </a:t>
            </a:r>
          </a:p>
        </p:txBody>
      </p:sp>
      <p:sp>
        <p:nvSpPr>
          <p:cNvPr id="6147" name="AutoShape 9" descr="https://sun9-7.userapi.com/c830509/v830509421/b4fb3/TkUoWXdVviQ.jpg">
            <a:extLst>
              <a:ext uri="{FF2B5EF4-FFF2-40B4-BE49-F238E27FC236}">
                <a16:creationId xmlns:a16="http://schemas.microsoft.com/office/drawing/2014/main" id="{F8F44859-FCA8-47F7-8FB7-90D3937FC8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8363" y="32813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194BE2D2-A6B1-4361-A00B-D0F77D62F1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1716668"/>
              </p:ext>
            </p:extLst>
          </p:nvPr>
        </p:nvGraphicFramePr>
        <p:xfrm>
          <a:off x="3834580" y="2050026"/>
          <a:ext cx="7536425" cy="468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9" name="Picture 8" descr="https://kasyanovani.ucoz.ru/graffiti/svoja_igra3.jpg">
            <a:extLst>
              <a:ext uri="{FF2B5EF4-FFF2-40B4-BE49-F238E27FC236}">
                <a16:creationId xmlns:a16="http://schemas.microsoft.com/office/drawing/2014/main" id="{B9198DC0-0BF5-4519-8F78-AA9F9BB86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r="8760"/>
          <a:stretch>
            <a:fillRect/>
          </a:stretch>
        </p:blipFill>
        <p:spPr bwMode="auto">
          <a:xfrm>
            <a:off x="9341756" y="2265363"/>
            <a:ext cx="2029249" cy="203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Прямоугольник 1">
            <a:extLst>
              <a:ext uri="{FF2B5EF4-FFF2-40B4-BE49-F238E27FC236}">
                <a16:creationId xmlns:a16="http://schemas.microsoft.com/office/drawing/2014/main" id="{1D79835C-CAB5-4994-B66F-FB09AB26A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57" y="1942533"/>
            <a:ext cx="595834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2006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2022 г. </a:t>
            </a:r>
            <a:endParaRPr lang="ru-RU" altLang="ru-RU" sz="5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Блок-схема: альтернативный процесс 7">
            <a:extLst>
              <a:ext uri="{FF2B5EF4-FFF2-40B4-BE49-F238E27FC236}">
                <a16:creationId xmlns:a16="http://schemas.microsoft.com/office/drawing/2014/main" id="{14A131B1-CC3B-4D6F-89E3-C05A4611B4A3}"/>
              </a:ext>
            </a:extLst>
          </p:cNvPr>
          <p:cNvSpPr/>
          <p:nvPr/>
        </p:nvSpPr>
        <p:spPr>
          <a:xfrm>
            <a:off x="10356380" y="1061614"/>
            <a:ext cx="1692044" cy="419100"/>
          </a:xfrm>
          <a:prstGeom prst="flowChartAlternateProcess">
            <a:avLst/>
          </a:prstGeom>
          <a:solidFill>
            <a:srgbClr val="94777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92D050"/>
                </a:solidFill>
              </a:rPr>
              <a:t>Апрель</a:t>
            </a:r>
            <a:endParaRPr lang="ru-RU" sz="2400" dirty="0"/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2D72E6E8-3022-4705-9400-9609633CD95F}"/>
              </a:ext>
            </a:extLst>
          </p:cNvPr>
          <p:cNvSpPr/>
          <p:nvPr/>
        </p:nvSpPr>
        <p:spPr>
          <a:xfrm>
            <a:off x="3583858" y="2265362"/>
            <a:ext cx="2661367" cy="2031999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92D050"/>
                </a:solidFill>
              </a:rPr>
              <a:t>ОЧНОЕ / ДИСТАНЦИОННАЯ МЕРОПРИЯТИЕ В МУЗЕЕ </a:t>
            </a:r>
            <a:endParaRPr lang="ru-RU" sz="2000" dirty="0"/>
          </a:p>
        </p:txBody>
      </p:sp>
      <p:sp>
        <p:nvSpPr>
          <p:cNvPr id="10" name="Блок-схема: альтернативный процесс 9">
            <a:extLst>
              <a:ext uri="{FF2B5EF4-FFF2-40B4-BE49-F238E27FC236}">
                <a16:creationId xmlns:a16="http://schemas.microsoft.com/office/drawing/2014/main" id="{62C88AFB-90A4-4D92-B89E-F571C688B802}"/>
              </a:ext>
            </a:extLst>
          </p:cNvPr>
          <p:cNvSpPr/>
          <p:nvPr/>
        </p:nvSpPr>
        <p:spPr>
          <a:xfrm>
            <a:off x="9188245" y="4866674"/>
            <a:ext cx="2654709" cy="1766820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92D050"/>
                </a:solidFill>
              </a:rPr>
              <a:t>ДИСТАНЦИОННОЕ / ОЧНОЕ  МЕРОПРИЯТИЕ В АКТОВОМ ЗАЛЕ ШКОЛЫ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F20248-CDF6-4E04-9CFC-7D4F7F053587}"/>
              </a:ext>
            </a:extLst>
          </p:cNvPr>
          <p:cNvSpPr/>
          <p:nvPr/>
        </p:nvSpPr>
        <p:spPr>
          <a:xfrm>
            <a:off x="156265" y="6448828"/>
            <a:ext cx="3678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http://berestov-holiday.tilda.ws/</a:t>
            </a:r>
          </a:p>
        </p:txBody>
      </p:sp>
      <p:pic>
        <p:nvPicPr>
          <p:cNvPr id="8194" name="Picture 2" descr="http://qrcoder.ru/code/?http%3A%2F%2Fberestov-holiday.tilda.ws%2F&amp;4&amp;0">
            <a:extLst>
              <a:ext uri="{FF2B5EF4-FFF2-40B4-BE49-F238E27FC236}">
                <a16:creationId xmlns:a16="http://schemas.microsoft.com/office/drawing/2014/main" id="{690BE0A3-4E01-422C-A488-7211E12F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9" y="4620189"/>
            <a:ext cx="1748913" cy="174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378B8-BDC9-4293-A5C4-690C9276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4542B7-5B6F-4FC3-98D7-4E84A9967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4" t="25150" r="38911" b="32034"/>
          <a:stretch/>
        </p:blipFill>
        <p:spPr>
          <a:xfrm>
            <a:off x="108155" y="169607"/>
            <a:ext cx="11975690" cy="668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5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2F432-AB2A-4325-9C76-6D53021B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«Берестовские чтения»: конкурс + спектакль + викторина (очная/дистанционная)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B89FDE-3B41-43DA-8D4A-0495363ED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4" t="26734" r="40242" b="24934"/>
          <a:stretch/>
        </p:blipFill>
        <p:spPr>
          <a:xfrm>
            <a:off x="5943600" y="2286001"/>
            <a:ext cx="6084080" cy="41691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8E4F22-6140-4EAB-8F19-76CCEF1BC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66" t="32465" r="39758" b="30097"/>
          <a:stretch/>
        </p:blipFill>
        <p:spPr>
          <a:xfrm>
            <a:off x="128824" y="2286000"/>
            <a:ext cx="5814776" cy="4169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9DE4DC-267C-4866-858B-12AE01478D11}"/>
              </a:ext>
            </a:extLst>
          </p:cNvPr>
          <p:cNvSpPr txBox="1"/>
          <p:nvPr/>
        </p:nvSpPr>
        <p:spPr>
          <a:xfrm rot="5400000">
            <a:off x="11142347" y="561065"/>
            <a:ext cx="738664" cy="146526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3600" b="1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383311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>
            <a:extLst>
              <a:ext uri="{FF2B5EF4-FFF2-40B4-BE49-F238E27FC236}">
                <a16:creationId xmlns:a16="http://schemas.microsoft.com/office/drawing/2014/main" id="{69561845-2540-4B34-A37C-C39D8FBF1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5580064"/>
            <a:ext cx="28797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solidFill>
                <a:schemeClr val="bg1"/>
              </a:solidFill>
              <a:cs typeface="Lucida Sans Unicode" panose="020B0602030504020204" pitchFamily="34" charset="0"/>
            </a:endParaRPr>
          </a:p>
        </p:txBody>
      </p:sp>
      <p:sp>
        <p:nvSpPr>
          <p:cNvPr id="3076" name="AutoShape 12">
            <a:extLst>
              <a:ext uri="{FF2B5EF4-FFF2-40B4-BE49-F238E27FC236}">
                <a16:creationId xmlns:a16="http://schemas.microsoft.com/office/drawing/2014/main" id="{4F0A1A91-5A0F-4D6A-981F-9FD0267A3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9226" y="-19050"/>
            <a:ext cx="4087249" cy="1990526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solidFill>
                <a:schemeClr val="bg1"/>
              </a:solidFill>
              <a:cs typeface="Lucida Sans Unicode" panose="020B0602030504020204" pitchFamily="34" charset="0"/>
            </a:endParaRPr>
          </a:p>
        </p:txBody>
      </p:sp>
      <p:sp>
        <p:nvSpPr>
          <p:cNvPr id="3077" name="Text Box 13">
            <a:extLst>
              <a:ext uri="{FF2B5EF4-FFF2-40B4-BE49-F238E27FC236}">
                <a16:creationId xmlns:a16="http://schemas.microsoft.com/office/drawing/2014/main" id="{7B958F2A-CBD0-4D41-8DAE-CA21329DE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120" y="807449"/>
            <a:ext cx="1352550" cy="42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600" b="1" dirty="0">
                <a:solidFill>
                  <a:srgbClr val="0D0D0D"/>
                </a:solidFill>
                <a:cs typeface="Lucida Sans Unicode" panose="020B0602030504020204" pitchFamily="34" charset="0"/>
              </a:rPr>
              <a:t>Четыре сезона</a:t>
            </a:r>
          </a:p>
        </p:txBody>
      </p:sp>
      <p:pic>
        <p:nvPicPr>
          <p:cNvPr id="3078" name="Picture 23" descr="http://www.mirpaustowskogo.ru/drupal-7.22/sites/default/files/styles/large/public/olimpiada.jpg?itok=DZ1lerr7">
            <a:extLst>
              <a:ext uri="{FF2B5EF4-FFF2-40B4-BE49-F238E27FC236}">
                <a16:creationId xmlns:a16="http://schemas.microsoft.com/office/drawing/2014/main" id="{12E127CD-0940-4A63-A843-31A972E5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51865"/>
            <a:ext cx="6372225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0">
            <a:extLst>
              <a:ext uri="{FF2B5EF4-FFF2-40B4-BE49-F238E27FC236}">
                <a16:creationId xmlns:a16="http://schemas.microsoft.com/office/drawing/2014/main" id="{87E083E2-5B47-4455-A39E-17BB2A403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386" y="2089713"/>
            <a:ext cx="60737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Музей будет участвовать как принимающая площадка в</a:t>
            </a:r>
            <a:r>
              <a:rPr lang="ru-RU" altLang="ru-RU" sz="2400" b="1" dirty="0">
                <a:solidFill>
                  <a:srgbClr val="000000"/>
                </a:solidFill>
              </a:rPr>
              <a:t>о всех </a:t>
            </a:r>
            <a:r>
              <a:rPr lang="ru-RU" altLang="ru-RU" sz="2400" b="1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номинациях: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ru-RU" altLang="ru-RU" sz="2400" b="1" dirty="0">
              <a:solidFill>
                <a:srgbClr val="0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1-2 классы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3-4 классы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5-7 классы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8-9 классы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10-11 классы </a:t>
            </a:r>
          </a:p>
        </p:txBody>
      </p:sp>
      <p:sp>
        <p:nvSpPr>
          <p:cNvPr id="4" name="7-конечная звезда 3">
            <a:extLst>
              <a:ext uri="{FF2B5EF4-FFF2-40B4-BE49-F238E27FC236}">
                <a16:creationId xmlns:a16="http://schemas.microsoft.com/office/drawing/2014/main" id="{1E0BB0D8-1733-4373-A802-C287F723FEB7}"/>
              </a:ext>
            </a:extLst>
          </p:cNvPr>
          <p:cNvSpPr/>
          <p:nvPr/>
        </p:nvSpPr>
        <p:spPr bwMode="auto">
          <a:xfrm>
            <a:off x="5380242" y="5393752"/>
            <a:ext cx="4604415" cy="1093348"/>
          </a:xfrm>
          <a:prstGeom prst="star7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800" dirty="0">
                <a:solidFill>
                  <a:schemeClr val="bg1"/>
                </a:solidFill>
                <a:cs typeface="Lucida Sans Unicode" panose="020B0602030504020204" pitchFamily="34" charset="0"/>
              </a:rPr>
              <a:t>Нужно внимательно </a:t>
            </a:r>
            <a:endParaRPr lang="ru-RU" altLang="ru-RU" sz="1800" dirty="0">
              <a:solidFill>
                <a:schemeClr val="bg1"/>
              </a:solidFill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800" dirty="0">
                <a:solidFill>
                  <a:schemeClr val="bg1"/>
                </a:solidFill>
                <a:cs typeface="Lucida Sans Unicode" panose="020B0602030504020204" pitchFamily="34" charset="0"/>
              </a:rPr>
              <a:t>слушать экскурсовода</a:t>
            </a:r>
          </a:p>
        </p:txBody>
      </p:sp>
      <p:pic>
        <p:nvPicPr>
          <p:cNvPr id="3081" name="Picture 2">
            <a:extLst>
              <a:ext uri="{FF2B5EF4-FFF2-40B4-BE49-F238E27FC236}">
                <a16:creationId xmlns:a16="http://schemas.microsoft.com/office/drawing/2014/main" id="{B7003F78-C459-4B74-A071-41DE7027B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6" y="1557339"/>
            <a:ext cx="3659804" cy="24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">
            <a:extLst>
              <a:ext uri="{FF2B5EF4-FFF2-40B4-BE49-F238E27FC236}">
                <a16:creationId xmlns:a16="http://schemas.microsoft.com/office/drawing/2014/main" id="{4493337D-9553-47DF-A187-DA12769F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197" y="2860546"/>
            <a:ext cx="3683606" cy="241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3">
            <a:extLst>
              <a:ext uri="{FF2B5EF4-FFF2-40B4-BE49-F238E27FC236}">
                <a16:creationId xmlns:a16="http://schemas.microsoft.com/office/drawing/2014/main" id="{29C368F4-B0F4-488A-A12A-33328F8E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9" y="3985831"/>
            <a:ext cx="3633439" cy="241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7-конечная звезда 1">
            <a:extLst>
              <a:ext uri="{FF2B5EF4-FFF2-40B4-BE49-F238E27FC236}">
                <a16:creationId xmlns:a16="http://schemas.microsoft.com/office/drawing/2014/main" id="{03223085-E8D3-4361-9E3D-59FB7A4D5869}"/>
              </a:ext>
            </a:extLst>
          </p:cNvPr>
          <p:cNvSpPr/>
          <p:nvPr/>
        </p:nvSpPr>
        <p:spPr bwMode="auto">
          <a:xfrm>
            <a:off x="-73022" y="3274991"/>
            <a:ext cx="3090862" cy="1046747"/>
          </a:xfrm>
          <a:prstGeom prst="star7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800" dirty="0">
                <a:solidFill>
                  <a:schemeClr val="bg1"/>
                </a:solidFill>
                <a:cs typeface="Lucida Sans Unicode" panose="020B0602030504020204" pitchFamily="34" charset="0"/>
              </a:rPr>
              <a:t>Решаем ребусы </a:t>
            </a:r>
            <a:endParaRPr lang="ru-RU" altLang="ru-RU" sz="1800" dirty="0">
              <a:solidFill>
                <a:schemeClr val="bg1"/>
              </a:solidFill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800" dirty="0">
                <a:solidFill>
                  <a:schemeClr val="bg1"/>
                </a:solidFill>
                <a:cs typeface="Lucida Sans Unicode" panose="020B0602030504020204" pitchFamily="34" charset="0"/>
              </a:rPr>
              <a:t>и загадки.</a:t>
            </a:r>
          </a:p>
        </p:txBody>
      </p:sp>
      <p:sp>
        <p:nvSpPr>
          <p:cNvPr id="17" name="7-конечная звезда 16">
            <a:extLst>
              <a:ext uri="{FF2B5EF4-FFF2-40B4-BE49-F238E27FC236}">
                <a16:creationId xmlns:a16="http://schemas.microsoft.com/office/drawing/2014/main" id="{158A284F-7322-478B-8048-CBAC4F2FDDE3}"/>
              </a:ext>
            </a:extLst>
          </p:cNvPr>
          <p:cNvSpPr/>
          <p:nvPr/>
        </p:nvSpPr>
        <p:spPr bwMode="auto">
          <a:xfrm>
            <a:off x="20740" y="5580064"/>
            <a:ext cx="3059113" cy="1176898"/>
          </a:xfrm>
          <a:prstGeom prst="star7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800" dirty="0">
                <a:solidFill>
                  <a:schemeClr val="bg1"/>
                </a:solidFill>
                <a:cs typeface="Lucida Sans Unicode" panose="020B0602030504020204" pitchFamily="34" charset="0"/>
              </a:rPr>
              <a:t>Ищем ответы</a:t>
            </a:r>
            <a:endParaRPr lang="ru-RU" altLang="ru-RU" sz="1800" dirty="0">
              <a:solidFill>
                <a:schemeClr val="bg1"/>
              </a:solidFill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800" dirty="0">
                <a:solidFill>
                  <a:schemeClr val="bg1"/>
                </a:solidFill>
                <a:cs typeface="Lucida Sans Unicode" panose="020B0602030504020204" pitchFamily="34" charset="0"/>
              </a:rPr>
              <a:t> в экспозиции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86821A-AECB-43BC-9FE0-222B7980D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8" t="14606" r="22943" b="7076"/>
          <a:stretch/>
        </p:blipFill>
        <p:spPr>
          <a:xfrm>
            <a:off x="103239" y="191728"/>
            <a:ext cx="7698658" cy="64868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D8F932-E259-4B2B-93EC-1D8BEA68A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3" t="24719" r="22701" b="14822"/>
          <a:stretch/>
        </p:blipFill>
        <p:spPr>
          <a:xfrm>
            <a:off x="8001198" y="191728"/>
            <a:ext cx="4087563" cy="26104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858343-E2DA-470C-B48E-4491EE909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65" t="18910" r="26814" b="6861"/>
          <a:stretch/>
        </p:blipFill>
        <p:spPr>
          <a:xfrm>
            <a:off x="8001198" y="2971800"/>
            <a:ext cx="4087562" cy="36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2441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1215</TotalTime>
  <Words>769</Words>
  <Application>Microsoft Office PowerPoint</Application>
  <PresentationFormat>Широкоэкранный</PresentationFormat>
  <Paragraphs>124</Paragraphs>
  <Slides>19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Franklin Gothic Medium</vt:lpstr>
      <vt:lpstr>lucida grande</vt:lpstr>
      <vt:lpstr>Lucida Sans Unicode</vt:lpstr>
      <vt:lpstr>Times New Roman</vt:lpstr>
      <vt:lpstr>Trebuchet MS</vt:lpstr>
      <vt:lpstr>Wingdings</vt:lpstr>
      <vt:lpstr>Берлин</vt:lpstr>
      <vt:lpstr>Презентация PowerPoint</vt:lpstr>
      <vt:lpstr>Презентация PowerPoint</vt:lpstr>
      <vt:lpstr>Презентация PowerPoint</vt:lpstr>
      <vt:lpstr>Презентация PowerPoint</vt:lpstr>
      <vt:lpstr>Берестовские чтения – общешкольное мероприятие / образовательное событие </vt:lpstr>
      <vt:lpstr>Презентация PowerPoint</vt:lpstr>
      <vt:lpstr>«Берестовские чтения»: конкурс + спектакль + викторина (очная/дистанционная)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Мероприятия, вокруг которых выстраивается совместная работа с руководителем класса, учителем предметником – «поле взаимодействия»  </vt:lpstr>
      <vt:lpstr>Презентация PowerPoint</vt:lpstr>
      <vt:lpstr>Примеры заданий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Чурсина Ольга Сергеевна</dc:creator>
  <cp:lastModifiedBy>Чурсина Ольга Сергеевна</cp:lastModifiedBy>
  <cp:revision>59</cp:revision>
  <dcterms:created xsi:type="dcterms:W3CDTF">2022-11-20T18:30:51Z</dcterms:created>
  <dcterms:modified xsi:type="dcterms:W3CDTF">2022-12-24T21:07:29Z</dcterms:modified>
</cp:coreProperties>
</file>